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2" r:id="rId2"/>
    <p:sldMasterId id="2147483654" r:id="rId3"/>
  </p:sldMasterIdLst>
  <p:notesMasterIdLst>
    <p:notesMasterId r:id="rId20"/>
  </p:notesMasterIdLst>
  <p:handoutMasterIdLst>
    <p:handoutMasterId r:id="rId21"/>
  </p:handoutMasterIdLst>
  <p:sldIdLst>
    <p:sldId id="320" r:id="rId4"/>
    <p:sldId id="321" r:id="rId5"/>
    <p:sldId id="323" r:id="rId6"/>
    <p:sldId id="339" r:id="rId7"/>
    <p:sldId id="324" r:id="rId8"/>
    <p:sldId id="325" r:id="rId9"/>
    <p:sldId id="329" r:id="rId10"/>
    <p:sldId id="340" r:id="rId11"/>
    <p:sldId id="335" r:id="rId12"/>
    <p:sldId id="330" r:id="rId13"/>
    <p:sldId id="334" r:id="rId14"/>
    <p:sldId id="332" r:id="rId15"/>
    <p:sldId id="319" r:id="rId16"/>
    <p:sldId id="326" r:id="rId17"/>
    <p:sldId id="338" r:id="rId18"/>
    <p:sldId id="337" r:id="rId19"/>
  </p:sldIdLst>
  <p:sldSz cx="12192000" cy="6858000"/>
  <p:notesSz cx="6794500" cy="9931400"/>
  <p:defaultTextStyle>
    <a:defPPr>
      <a:defRPr lang="en-US"/>
    </a:defPPr>
    <a:lvl1pPr algn="ctr" rtl="0" eaLnBrk="0" fontAlgn="base" hangingPunct="0">
      <a:spcBef>
        <a:spcPct val="0"/>
      </a:spcBef>
      <a:spcAft>
        <a:spcPct val="0"/>
      </a:spcAft>
      <a:defRPr sz="2400" kern="1200">
        <a:solidFill>
          <a:schemeClr val="tx1"/>
        </a:solidFill>
        <a:latin typeface="Times" pitchFamily="-1" charset="0"/>
        <a:ea typeface="+mn-ea"/>
        <a:cs typeface="+mn-cs"/>
      </a:defRPr>
    </a:lvl1pPr>
    <a:lvl2pPr marL="457200" algn="ctr" rtl="0" eaLnBrk="0" fontAlgn="base" hangingPunct="0">
      <a:spcBef>
        <a:spcPct val="0"/>
      </a:spcBef>
      <a:spcAft>
        <a:spcPct val="0"/>
      </a:spcAft>
      <a:defRPr sz="2400" kern="1200">
        <a:solidFill>
          <a:schemeClr val="tx1"/>
        </a:solidFill>
        <a:latin typeface="Times" pitchFamily="-1" charset="0"/>
        <a:ea typeface="+mn-ea"/>
        <a:cs typeface="+mn-cs"/>
      </a:defRPr>
    </a:lvl2pPr>
    <a:lvl3pPr marL="914400" algn="ctr" rtl="0" eaLnBrk="0" fontAlgn="base" hangingPunct="0">
      <a:spcBef>
        <a:spcPct val="0"/>
      </a:spcBef>
      <a:spcAft>
        <a:spcPct val="0"/>
      </a:spcAft>
      <a:defRPr sz="2400" kern="1200">
        <a:solidFill>
          <a:schemeClr val="tx1"/>
        </a:solidFill>
        <a:latin typeface="Times" pitchFamily="-1" charset="0"/>
        <a:ea typeface="+mn-ea"/>
        <a:cs typeface="+mn-cs"/>
      </a:defRPr>
    </a:lvl3pPr>
    <a:lvl4pPr marL="1371600" algn="ctr" rtl="0" eaLnBrk="0" fontAlgn="base" hangingPunct="0">
      <a:spcBef>
        <a:spcPct val="0"/>
      </a:spcBef>
      <a:spcAft>
        <a:spcPct val="0"/>
      </a:spcAft>
      <a:defRPr sz="2400" kern="1200">
        <a:solidFill>
          <a:schemeClr val="tx1"/>
        </a:solidFill>
        <a:latin typeface="Times" pitchFamily="-1" charset="0"/>
        <a:ea typeface="+mn-ea"/>
        <a:cs typeface="+mn-cs"/>
      </a:defRPr>
    </a:lvl4pPr>
    <a:lvl5pPr marL="1828800" algn="ctr" rtl="0" eaLnBrk="0" fontAlgn="base" hangingPunct="0">
      <a:spcBef>
        <a:spcPct val="0"/>
      </a:spcBef>
      <a:spcAft>
        <a:spcPct val="0"/>
      </a:spcAft>
      <a:defRPr sz="2400" kern="1200">
        <a:solidFill>
          <a:schemeClr val="tx1"/>
        </a:solidFill>
        <a:latin typeface="Times" pitchFamily="-1" charset="0"/>
        <a:ea typeface="+mn-ea"/>
        <a:cs typeface="+mn-cs"/>
      </a:defRPr>
    </a:lvl5pPr>
    <a:lvl6pPr marL="2286000" algn="l" defTabSz="457200" rtl="0" eaLnBrk="1" latinLnBrk="0" hangingPunct="1">
      <a:defRPr sz="2400" kern="1200">
        <a:solidFill>
          <a:schemeClr val="tx1"/>
        </a:solidFill>
        <a:latin typeface="Times" pitchFamily="-1" charset="0"/>
        <a:ea typeface="+mn-ea"/>
        <a:cs typeface="+mn-cs"/>
      </a:defRPr>
    </a:lvl6pPr>
    <a:lvl7pPr marL="2743200" algn="l" defTabSz="457200" rtl="0" eaLnBrk="1" latinLnBrk="0" hangingPunct="1">
      <a:defRPr sz="2400" kern="1200">
        <a:solidFill>
          <a:schemeClr val="tx1"/>
        </a:solidFill>
        <a:latin typeface="Times" pitchFamily="-1" charset="0"/>
        <a:ea typeface="+mn-ea"/>
        <a:cs typeface="+mn-cs"/>
      </a:defRPr>
    </a:lvl7pPr>
    <a:lvl8pPr marL="3200400" algn="l" defTabSz="457200" rtl="0" eaLnBrk="1" latinLnBrk="0" hangingPunct="1">
      <a:defRPr sz="2400" kern="1200">
        <a:solidFill>
          <a:schemeClr val="tx1"/>
        </a:solidFill>
        <a:latin typeface="Times" pitchFamily="-1" charset="0"/>
        <a:ea typeface="+mn-ea"/>
        <a:cs typeface="+mn-cs"/>
      </a:defRPr>
    </a:lvl8pPr>
    <a:lvl9pPr marL="3657600" algn="l" defTabSz="457200" rtl="0" eaLnBrk="1" latinLnBrk="0" hangingPunct="1">
      <a:defRPr sz="2400" kern="1200">
        <a:solidFill>
          <a:schemeClr val="tx1"/>
        </a:solidFill>
        <a:latin typeface="Times" pitchFamily="-1"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Nelson2" initials="" lastIdx="3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2F5A"/>
    <a:srgbClr val="21677E"/>
    <a:srgbClr val="EFEFEF"/>
    <a:srgbClr val="8A7967"/>
    <a:srgbClr val="766A62"/>
    <a:srgbClr val="607869"/>
    <a:srgbClr val="005C66"/>
    <a:srgbClr val="706E00"/>
    <a:srgbClr val="871E69"/>
    <a:srgbClr val="DC87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0ACA929-1C86-2C4D-814B-159A166ED9DB}" v="15173" dt="2018-11-23T10:19:24.0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48" autoAdjust="0"/>
    <p:restoredTop sz="92052" autoAdjust="0"/>
  </p:normalViewPr>
  <p:slideViewPr>
    <p:cSldViewPr>
      <p:cViewPr varScale="1">
        <p:scale>
          <a:sx n="146" d="100"/>
          <a:sy n="146" d="100"/>
        </p:scale>
        <p:origin x="1144" y="176"/>
      </p:cViewPr>
      <p:guideLst>
        <p:guide orient="horz" pos="2160"/>
        <p:guide pos="3840"/>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91" d="100"/>
          <a:sy n="91" d="100"/>
        </p:scale>
        <p:origin x="2624" y="20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commentAuthors" Target="commentAuthors.xml"/><Relationship Id="rId27"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2944813" cy="496888"/>
          </a:xfrm>
          <a:prstGeom prst="rect">
            <a:avLst/>
          </a:prstGeom>
          <a:noFill/>
          <a:ln w="9525">
            <a:noFill/>
            <a:miter lim="800000"/>
            <a:headEnd/>
            <a:tailEnd/>
          </a:ln>
          <a:effectLst/>
        </p:spPr>
        <p:txBody>
          <a:bodyPr vert="horz" wrap="square" lIns="91914" tIns="45957" rIns="91914" bIns="45957" numCol="1" anchor="t" anchorCtr="0" compatLnSpc="1">
            <a:prstTxWarp prst="textNoShape">
              <a:avLst/>
            </a:prstTxWarp>
          </a:bodyPr>
          <a:lstStyle>
            <a:lvl1pPr algn="l" defTabSz="919163">
              <a:defRPr sz="1200">
                <a:latin typeface="Times New Roman" pitchFamily="-1" charset="0"/>
              </a:defRPr>
            </a:lvl1pPr>
          </a:lstStyle>
          <a:p>
            <a:endParaRPr lang="en-US"/>
          </a:p>
        </p:txBody>
      </p:sp>
      <p:sp>
        <p:nvSpPr>
          <p:cNvPr id="48131" name="Rectangle 3"/>
          <p:cNvSpPr>
            <a:spLocks noGrp="1" noChangeArrowheads="1"/>
          </p:cNvSpPr>
          <p:nvPr>
            <p:ph type="dt" sz="quarter" idx="1"/>
          </p:nvPr>
        </p:nvSpPr>
        <p:spPr bwMode="auto">
          <a:xfrm>
            <a:off x="3849688" y="0"/>
            <a:ext cx="2944812" cy="496888"/>
          </a:xfrm>
          <a:prstGeom prst="rect">
            <a:avLst/>
          </a:prstGeom>
          <a:noFill/>
          <a:ln w="9525">
            <a:noFill/>
            <a:miter lim="800000"/>
            <a:headEnd/>
            <a:tailEnd/>
          </a:ln>
          <a:effectLst/>
        </p:spPr>
        <p:txBody>
          <a:bodyPr vert="horz" wrap="square" lIns="91914" tIns="45957" rIns="91914" bIns="45957" numCol="1" anchor="t" anchorCtr="0" compatLnSpc="1">
            <a:prstTxWarp prst="textNoShape">
              <a:avLst/>
            </a:prstTxWarp>
          </a:bodyPr>
          <a:lstStyle>
            <a:lvl1pPr algn="r" defTabSz="919163">
              <a:defRPr sz="1200">
                <a:latin typeface="Times New Roman" pitchFamily="-1" charset="0"/>
              </a:defRPr>
            </a:lvl1pPr>
          </a:lstStyle>
          <a:p>
            <a:endParaRPr lang="en-US"/>
          </a:p>
        </p:txBody>
      </p:sp>
      <p:sp>
        <p:nvSpPr>
          <p:cNvPr id="48132" name="Rectangle 4"/>
          <p:cNvSpPr>
            <a:spLocks noGrp="1" noChangeArrowheads="1"/>
          </p:cNvSpPr>
          <p:nvPr>
            <p:ph type="ftr" sz="quarter" idx="2"/>
          </p:nvPr>
        </p:nvSpPr>
        <p:spPr bwMode="auto">
          <a:xfrm>
            <a:off x="0" y="9434513"/>
            <a:ext cx="2944813" cy="496887"/>
          </a:xfrm>
          <a:prstGeom prst="rect">
            <a:avLst/>
          </a:prstGeom>
          <a:noFill/>
          <a:ln w="9525">
            <a:noFill/>
            <a:miter lim="800000"/>
            <a:headEnd/>
            <a:tailEnd/>
          </a:ln>
          <a:effectLst/>
        </p:spPr>
        <p:txBody>
          <a:bodyPr vert="horz" wrap="square" lIns="91914" tIns="45957" rIns="91914" bIns="45957" numCol="1" anchor="b" anchorCtr="0" compatLnSpc="1">
            <a:prstTxWarp prst="textNoShape">
              <a:avLst/>
            </a:prstTxWarp>
          </a:bodyPr>
          <a:lstStyle>
            <a:lvl1pPr algn="l" defTabSz="919163">
              <a:defRPr sz="1200">
                <a:latin typeface="Times New Roman" pitchFamily="-1" charset="0"/>
              </a:defRPr>
            </a:lvl1pPr>
          </a:lstStyle>
          <a:p>
            <a:endParaRPr lang="en-US"/>
          </a:p>
        </p:txBody>
      </p:sp>
      <p:sp>
        <p:nvSpPr>
          <p:cNvPr id="48133" name="Rectangle 5"/>
          <p:cNvSpPr>
            <a:spLocks noGrp="1" noChangeArrowheads="1"/>
          </p:cNvSpPr>
          <p:nvPr>
            <p:ph type="sldNum" sz="quarter" idx="3"/>
          </p:nvPr>
        </p:nvSpPr>
        <p:spPr bwMode="auto">
          <a:xfrm>
            <a:off x="3849688" y="9434513"/>
            <a:ext cx="2944812" cy="496887"/>
          </a:xfrm>
          <a:prstGeom prst="rect">
            <a:avLst/>
          </a:prstGeom>
          <a:noFill/>
          <a:ln w="9525">
            <a:noFill/>
            <a:miter lim="800000"/>
            <a:headEnd/>
            <a:tailEnd/>
          </a:ln>
          <a:effectLst/>
        </p:spPr>
        <p:txBody>
          <a:bodyPr vert="horz" wrap="square" lIns="91914" tIns="45957" rIns="91914" bIns="45957" numCol="1" anchor="b" anchorCtr="0" compatLnSpc="1">
            <a:prstTxWarp prst="textNoShape">
              <a:avLst/>
            </a:prstTxWarp>
          </a:bodyPr>
          <a:lstStyle>
            <a:lvl1pPr algn="r" defTabSz="919163">
              <a:defRPr sz="1200">
                <a:latin typeface="Times New Roman" pitchFamily="-1" charset="0"/>
              </a:defRPr>
            </a:lvl1pPr>
          </a:lstStyle>
          <a:p>
            <a:fld id="{E2476FF0-F6F9-2D43-9F89-D54FAA1298A3}" type="slidenum">
              <a:rPr lang="en-US"/>
              <a:pPr/>
              <a:t>‹#›</a:t>
            </a:fld>
            <a:endParaRPr lang="en-US"/>
          </a:p>
        </p:txBody>
      </p:sp>
    </p:spTree>
    <p:extLst>
      <p:ext uri="{BB962C8B-B14F-4D97-AF65-F5344CB8AC3E}">
        <p14:creationId xmlns:p14="http://schemas.microsoft.com/office/powerpoint/2010/main" val="41216915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44813" cy="496888"/>
          </a:xfrm>
          <a:prstGeom prst="rect">
            <a:avLst/>
          </a:prstGeom>
          <a:noFill/>
          <a:ln w="9525">
            <a:noFill/>
            <a:miter lim="800000"/>
            <a:headEnd/>
            <a:tailEnd/>
          </a:ln>
          <a:effectLst/>
        </p:spPr>
        <p:txBody>
          <a:bodyPr vert="horz" wrap="square" lIns="91914" tIns="45957" rIns="91914" bIns="45957" numCol="1" anchor="t" anchorCtr="0" compatLnSpc="1">
            <a:prstTxWarp prst="textNoShape">
              <a:avLst/>
            </a:prstTxWarp>
          </a:bodyPr>
          <a:lstStyle>
            <a:lvl1pPr algn="l" defTabSz="919163">
              <a:defRPr sz="1200">
                <a:latin typeface="Times New Roman" pitchFamily="-1" charset="0"/>
              </a:defRPr>
            </a:lvl1pPr>
          </a:lstStyle>
          <a:p>
            <a:endParaRPr lang="en-US"/>
          </a:p>
        </p:txBody>
      </p:sp>
      <p:sp>
        <p:nvSpPr>
          <p:cNvPr id="46083" name="Rectangle 3"/>
          <p:cNvSpPr>
            <a:spLocks noGrp="1" noChangeArrowheads="1"/>
          </p:cNvSpPr>
          <p:nvPr>
            <p:ph type="dt" idx="1"/>
          </p:nvPr>
        </p:nvSpPr>
        <p:spPr bwMode="auto">
          <a:xfrm>
            <a:off x="3849688" y="0"/>
            <a:ext cx="2944812" cy="496888"/>
          </a:xfrm>
          <a:prstGeom prst="rect">
            <a:avLst/>
          </a:prstGeom>
          <a:noFill/>
          <a:ln w="9525">
            <a:noFill/>
            <a:miter lim="800000"/>
            <a:headEnd/>
            <a:tailEnd/>
          </a:ln>
          <a:effectLst/>
        </p:spPr>
        <p:txBody>
          <a:bodyPr vert="horz" wrap="square" lIns="91914" tIns="45957" rIns="91914" bIns="45957" numCol="1" anchor="t" anchorCtr="0" compatLnSpc="1">
            <a:prstTxWarp prst="textNoShape">
              <a:avLst/>
            </a:prstTxWarp>
          </a:bodyPr>
          <a:lstStyle>
            <a:lvl1pPr algn="r" defTabSz="919163">
              <a:defRPr sz="1200">
                <a:latin typeface="Times New Roman" pitchFamily="-1" charset="0"/>
              </a:defRPr>
            </a:lvl1pPr>
          </a:lstStyle>
          <a:p>
            <a:endParaRPr lang="en-US"/>
          </a:p>
        </p:txBody>
      </p:sp>
      <p:sp>
        <p:nvSpPr>
          <p:cNvPr id="46084" name="Rectangle 4"/>
          <p:cNvSpPr>
            <a:spLocks noGrp="1" noRot="1" noChangeAspect="1" noChangeArrowheads="1" noTextEdit="1"/>
          </p:cNvSpPr>
          <p:nvPr>
            <p:ph type="sldImg" idx="2"/>
          </p:nvPr>
        </p:nvSpPr>
        <p:spPr bwMode="auto">
          <a:xfrm>
            <a:off x="90488" y="744538"/>
            <a:ext cx="6615112" cy="3722687"/>
          </a:xfrm>
          <a:prstGeom prst="rect">
            <a:avLst/>
          </a:prstGeom>
          <a:noFill/>
          <a:ln w="9525">
            <a:solidFill>
              <a:srgbClr val="000000"/>
            </a:solidFill>
            <a:miter lim="800000"/>
            <a:headEnd/>
            <a:tailEnd/>
          </a:ln>
          <a:effectLst/>
        </p:spPr>
      </p:sp>
      <p:sp>
        <p:nvSpPr>
          <p:cNvPr id="46085" name="Rectangle 5"/>
          <p:cNvSpPr>
            <a:spLocks noGrp="1" noChangeArrowheads="1"/>
          </p:cNvSpPr>
          <p:nvPr>
            <p:ph type="body" sz="quarter" idx="3"/>
          </p:nvPr>
        </p:nvSpPr>
        <p:spPr bwMode="auto">
          <a:xfrm>
            <a:off x="908050" y="4718050"/>
            <a:ext cx="4978400" cy="4468813"/>
          </a:xfrm>
          <a:prstGeom prst="rect">
            <a:avLst/>
          </a:prstGeom>
          <a:noFill/>
          <a:ln w="9525">
            <a:noFill/>
            <a:miter lim="800000"/>
            <a:headEnd/>
            <a:tailEnd/>
          </a:ln>
          <a:effectLst/>
        </p:spPr>
        <p:txBody>
          <a:bodyPr vert="horz" wrap="square" lIns="91914" tIns="45957" rIns="91914" bIns="4595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6086" name="Rectangle 6"/>
          <p:cNvSpPr>
            <a:spLocks noGrp="1" noChangeArrowheads="1"/>
          </p:cNvSpPr>
          <p:nvPr>
            <p:ph type="ftr" sz="quarter" idx="4"/>
          </p:nvPr>
        </p:nvSpPr>
        <p:spPr bwMode="auto">
          <a:xfrm>
            <a:off x="0" y="9434513"/>
            <a:ext cx="2944813" cy="496887"/>
          </a:xfrm>
          <a:prstGeom prst="rect">
            <a:avLst/>
          </a:prstGeom>
          <a:noFill/>
          <a:ln w="9525">
            <a:noFill/>
            <a:miter lim="800000"/>
            <a:headEnd/>
            <a:tailEnd/>
          </a:ln>
          <a:effectLst/>
        </p:spPr>
        <p:txBody>
          <a:bodyPr vert="horz" wrap="square" lIns="91914" tIns="45957" rIns="91914" bIns="45957" numCol="1" anchor="b" anchorCtr="0" compatLnSpc="1">
            <a:prstTxWarp prst="textNoShape">
              <a:avLst/>
            </a:prstTxWarp>
          </a:bodyPr>
          <a:lstStyle>
            <a:lvl1pPr algn="l" defTabSz="919163">
              <a:defRPr sz="1200">
                <a:latin typeface="Times New Roman" pitchFamily="-1" charset="0"/>
              </a:defRPr>
            </a:lvl1pPr>
          </a:lstStyle>
          <a:p>
            <a:endParaRPr lang="en-US"/>
          </a:p>
        </p:txBody>
      </p:sp>
      <p:sp>
        <p:nvSpPr>
          <p:cNvPr id="46087" name="Rectangle 7"/>
          <p:cNvSpPr>
            <a:spLocks noGrp="1" noChangeArrowheads="1"/>
          </p:cNvSpPr>
          <p:nvPr>
            <p:ph type="sldNum" sz="quarter" idx="5"/>
          </p:nvPr>
        </p:nvSpPr>
        <p:spPr bwMode="auto">
          <a:xfrm>
            <a:off x="3849688" y="9434513"/>
            <a:ext cx="2944812" cy="496887"/>
          </a:xfrm>
          <a:prstGeom prst="rect">
            <a:avLst/>
          </a:prstGeom>
          <a:noFill/>
          <a:ln w="9525">
            <a:noFill/>
            <a:miter lim="800000"/>
            <a:headEnd/>
            <a:tailEnd/>
          </a:ln>
          <a:effectLst/>
        </p:spPr>
        <p:txBody>
          <a:bodyPr vert="horz" wrap="square" lIns="91914" tIns="45957" rIns="91914" bIns="45957" numCol="1" anchor="b" anchorCtr="0" compatLnSpc="1">
            <a:prstTxWarp prst="textNoShape">
              <a:avLst/>
            </a:prstTxWarp>
          </a:bodyPr>
          <a:lstStyle>
            <a:lvl1pPr algn="r" defTabSz="919163">
              <a:defRPr sz="1200">
                <a:latin typeface="Times New Roman" pitchFamily="-1" charset="0"/>
              </a:defRPr>
            </a:lvl1pPr>
          </a:lstStyle>
          <a:p>
            <a:fld id="{91BF0018-C91C-C54F-8FA5-51685180A2D8}" type="slidenum">
              <a:rPr lang="en-US"/>
              <a:pPr/>
              <a:t>‹#›</a:t>
            </a:fld>
            <a:endParaRPr lang="en-US"/>
          </a:p>
        </p:txBody>
      </p:sp>
    </p:spTree>
    <p:extLst>
      <p:ext uri="{BB962C8B-B14F-4D97-AF65-F5344CB8AC3E}">
        <p14:creationId xmlns:p14="http://schemas.microsoft.com/office/powerpoint/2010/main" val="3800088291"/>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pitchFamily="-1" charset="0"/>
        <a:ea typeface="+mn-ea"/>
        <a:cs typeface="+mn-cs"/>
      </a:defRPr>
    </a:lvl1pPr>
    <a:lvl2pPr marL="457200" algn="l" rtl="0" fontAlgn="base">
      <a:spcBef>
        <a:spcPct val="30000"/>
      </a:spcBef>
      <a:spcAft>
        <a:spcPct val="0"/>
      </a:spcAft>
      <a:defRPr sz="1200" kern="1200">
        <a:solidFill>
          <a:schemeClr val="tx1"/>
        </a:solidFill>
        <a:latin typeface="Times" pitchFamily="-1" charset="0"/>
        <a:ea typeface="ＭＳ Ｐゴシック" pitchFamily="-1" charset="-128"/>
        <a:cs typeface="+mn-cs"/>
      </a:defRPr>
    </a:lvl2pPr>
    <a:lvl3pPr marL="914400" algn="l" rtl="0" fontAlgn="base">
      <a:spcBef>
        <a:spcPct val="30000"/>
      </a:spcBef>
      <a:spcAft>
        <a:spcPct val="0"/>
      </a:spcAft>
      <a:defRPr sz="1200" kern="1200">
        <a:solidFill>
          <a:schemeClr val="tx1"/>
        </a:solidFill>
        <a:latin typeface="Times" pitchFamily="-1" charset="0"/>
        <a:ea typeface="ＭＳ Ｐゴシック" pitchFamily="-1" charset="-128"/>
        <a:cs typeface="+mn-cs"/>
      </a:defRPr>
    </a:lvl3pPr>
    <a:lvl4pPr marL="1371600" algn="l" rtl="0" fontAlgn="base">
      <a:spcBef>
        <a:spcPct val="30000"/>
      </a:spcBef>
      <a:spcAft>
        <a:spcPct val="0"/>
      </a:spcAft>
      <a:defRPr sz="1200" kern="1200">
        <a:solidFill>
          <a:schemeClr val="tx1"/>
        </a:solidFill>
        <a:latin typeface="Times" pitchFamily="-1" charset="0"/>
        <a:ea typeface="ＭＳ Ｐゴシック" pitchFamily="-1" charset="-128"/>
        <a:cs typeface="+mn-cs"/>
      </a:defRPr>
    </a:lvl4pPr>
    <a:lvl5pPr marL="1828800" algn="l" rtl="0" fontAlgn="base">
      <a:spcBef>
        <a:spcPct val="30000"/>
      </a:spcBef>
      <a:spcAft>
        <a:spcPct val="0"/>
      </a:spcAft>
      <a:defRPr sz="1200" kern="1200">
        <a:solidFill>
          <a:schemeClr val="tx1"/>
        </a:solidFill>
        <a:latin typeface="Times" pitchFamily="-1" charset="0"/>
        <a:ea typeface="ＭＳ Ｐゴシック" pitchFamily="-1"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1</a:t>
            </a:fld>
            <a:endParaRPr lang="en-US"/>
          </a:p>
        </p:txBody>
      </p:sp>
    </p:spTree>
    <p:extLst>
      <p:ext uri="{BB962C8B-B14F-4D97-AF65-F5344CB8AC3E}">
        <p14:creationId xmlns:p14="http://schemas.microsoft.com/office/powerpoint/2010/main" val="3513880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of the difficulties of working with metabolites and omics data in general is the scale. </a:t>
            </a:r>
          </a:p>
          <a:p>
            <a:endParaRPr lang="en-GB" dirty="0"/>
          </a:p>
          <a:p>
            <a:r>
              <a:rPr lang="en-GB" dirty="0"/>
              <a:t>So </a:t>
            </a:r>
            <a:r>
              <a:rPr lang="en-GB" dirty="0" err="1"/>
              <a:t>ive</a:t>
            </a:r>
            <a:r>
              <a:rPr lang="en-GB" dirty="0"/>
              <a:t> been working with Osama Mahmoud and others in the group to develop a platform which will produce meaningful visualisations, a way to organise data and extract instruments from outcomes, and in the future perform sensitivity analysis and flag this up to the user</a:t>
            </a:r>
          </a:p>
          <a:p>
            <a:endParaRPr lang="en-GB" dirty="0"/>
          </a:p>
          <a:p>
            <a:r>
              <a:rPr lang="en-GB" dirty="0"/>
              <a:t>This is the current state of the platform now and I’m going to catch-up with Osama at the end of December</a:t>
            </a:r>
          </a:p>
          <a:p>
            <a:endParaRPr lang="en-GB" dirty="0"/>
          </a:p>
          <a:p>
            <a:r>
              <a:rPr lang="en-GB" dirty="0"/>
              <a:t>But this is something we see as </a:t>
            </a:r>
            <a:r>
              <a:rPr lang="en-GB" dirty="0" err="1"/>
              <a:t>initally</a:t>
            </a:r>
            <a:r>
              <a:rPr lang="en-GB" dirty="0"/>
              <a:t> benefitting the group and that can then be of benefit to the community, much like MR Base</a:t>
            </a:r>
          </a:p>
        </p:txBody>
      </p:sp>
      <p:sp>
        <p:nvSpPr>
          <p:cNvPr id="4" name="Slide Number Placeholder 3"/>
          <p:cNvSpPr>
            <a:spLocks noGrp="1"/>
          </p:cNvSpPr>
          <p:nvPr>
            <p:ph type="sldNum" sz="quarter" idx="5"/>
          </p:nvPr>
        </p:nvSpPr>
        <p:spPr/>
        <p:txBody>
          <a:bodyPr/>
          <a:lstStyle/>
          <a:p>
            <a:fld id="{91BF0018-C91C-C54F-8FA5-51685180A2D8}" type="slidenum">
              <a:rPr lang="en-US" smtClean="0"/>
              <a:pPr/>
              <a:t>10</a:t>
            </a:fld>
            <a:endParaRPr lang="en-US"/>
          </a:p>
        </p:txBody>
      </p:sp>
    </p:spTree>
    <p:extLst>
      <p:ext uri="{BB962C8B-B14F-4D97-AF65-F5344CB8AC3E}">
        <p14:creationId xmlns:p14="http://schemas.microsoft.com/office/powerpoint/2010/main" val="370782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other work </a:t>
            </a:r>
            <a:r>
              <a:rPr lang="en-GB" dirty="0" err="1"/>
              <a:t>im</a:t>
            </a:r>
            <a:r>
              <a:rPr lang="en-GB" dirty="0"/>
              <a:t> doing at the moment and that will continue into my second year is:</a:t>
            </a:r>
          </a:p>
          <a:p>
            <a:endParaRPr lang="en-GB" dirty="0"/>
          </a:p>
          <a:p>
            <a:r>
              <a:rPr lang="en-GB" dirty="0"/>
              <a:t>Work with Tim </a:t>
            </a:r>
            <a:r>
              <a:rPr lang="en-GB" dirty="0" err="1"/>
              <a:t>Frayling</a:t>
            </a:r>
            <a:r>
              <a:rPr lang="en-GB" dirty="0"/>
              <a:t> looking at favourable adiposity and BMI and how they differ in terms of association with metabolites</a:t>
            </a:r>
          </a:p>
          <a:p>
            <a:r>
              <a:rPr lang="en-GB" dirty="0"/>
              <a:t>We expect to see a difference between the two, and that the favourable adiposity GRS will associate with a favourable lipid fraction</a:t>
            </a:r>
          </a:p>
          <a:p>
            <a:r>
              <a:rPr lang="en-GB" dirty="0"/>
              <a:t>So far I’ve created the GRSs and will start performing the MR analysis next week</a:t>
            </a:r>
          </a:p>
          <a:p>
            <a:endParaRPr lang="en-GB" dirty="0"/>
          </a:p>
          <a:p>
            <a:r>
              <a:rPr lang="en-GB" dirty="0"/>
              <a:t>I’m also working on data from the Flemish Gut Flora Project </a:t>
            </a:r>
            <a:r>
              <a:rPr lang="en-GB" dirty="0" err="1"/>
              <a:t>whcih</a:t>
            </a:r>
            <a:r>
              <a:rPr lang="en-GB" dirty="0"/>
              <a:t> is a large faecal microbiome study with extensive phenotypic and genetic data</a:t>
            </a:r>
          </a:p>
          <a:p>
            <a:r>
              <a:rPr lang="en-GB" dirty="0" err="1"/>
              <a:t>Im</a:t>
            </a:r>
            <a:r>
              <a:rPr lang="en-GB" dirty="0"/>
              <a:t> going to be looking observationally to describe the metabolite data and then to begin using different genetic risk scores for BMI for prediction of metabolic profile</a:t>
            </a:r>
          </a:p>
          <a:p>
            <a:r>
              <a:rPr lang="en-GB" dirty="0"/>
              <a:t>Finally </a:t>
            </a:r>
            <a:r>
              <a:rPr lang="en-GB" dirty="0" err="1"/>
              <a:t>i’ll</a:t>
            </a:r>
            <a:r>
              <a:rPr lang="en-GB" dirty="0"/>
              <a:t> look at BMI and metabolites in a one-sample MR framework where </a:t>
            </a:r>
            <a:r>
              <a:rPr lang="en-GB" dirty="0" err="1"/>
              <a:t>i</a:t>
            </a:r>
            <a:r>
              <a:rPr lang="en-GB" dirty="0"/>
              <a:t> can look at confounders that we cant look at in two sample MR</a:t>
            </a:r>
          </a:p>
          <a:p>
            <a:endParaRPr lang="en-GB" dirty="0"/>
          </a:p>
          <a:p>
            <a:r>
              <a:rPr lang="en-GB" dirty="0"/>
              <a:t>Finally, and this is longer term, but </a:t>
            </a:r>
            <a:r>
              <a:rPr lang="en-GB" dirty="0" err="1"/>
              <a:t>im</a:t>
            </a:r>
            <a:r>
              <a:rPr lang="en-GB" dirty="0"/>
              <a:t> interested in how we look at metabolites as the intermediate phenotype and whether we can group or look at them as a whole and then what this means for interpretation of </a:t>
            </a:r>
            <a:r>
              <a:rPr lang="en-GB" dirty="0" err="1"/>
              <a:t>assoctaions</a:t>
            </a:r>
            <a:endParaRPr lang="en-GB" dirty="0"/>
          </a:p>
          <a:p>
            <a:r>
              <a:rPr lang="en-GB" dirty="0"/>
              <a:t>And </a:t>
            </a:r>
            <a:r>
              <a:rPr lang="en-GB" dirty="0" err="1"/>
              <a:t>ive</a:t>
            </a:r>
            <a:r>
              <a:rPr lang="en-GB" dirty="0"/>
              <a:t> spoken with Kate Tilling about how best to go about this and </a:t>
            </a:r>
            <a:r>
              <a:rPr lang="en-GB" dirty="0" err="1"/>
              <a:t>shes</a:t>
            </a:r>
            <a:r>
              <a:rPr lang="en-GB" dirty="0"/>
              <a:t> given me some ideas of places to start with factor analysis and partial least squares. </a:t>
            </a:r>
          </a:p>
          <a:p>
            <a:r>
              <a:rPr lang="en-GB" dirty="0"/>
              <a:t>But this is something </a:t>
            </a:r>
            <a:r>
              <a:rPr lang="en-GB" dirty="0" err="1"/>
              <a:t>i</a:t>
            </a:r>
            <a:r>
              <a:rPr lang="en-GB" dirty="0"/>
              <a:t> think will take time and will develop as my PhD progresses – because at the moment </a:t>
            </a:r>
            <a:r>
              <a:rPr lang="en-GB" dirty="0" err="1"/>
              <a:t>i</a:t>
            </a:r>
            <a:r>
              <a:rPr lang="en-GB" dirty="0"/>
              <a:t> </a:t>
            </a:r>
            <a:r>
              <a:rPr lang="en-GB" dirty="0" err="1"/>
              <a:t>dont</a:t>
            </a:r>
            <a:r>
              <a:rPr lang="en-GB" dirty="0"/>
              <a:t> really understand how either of those works and what that would mean for interpreting results</a:t>
            </a:r>
          </a:p>
          <a:p>
            <a:endParaRPr lang="en-GB" dirty="0"/>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11</a:t>
            </a:fld>
            <a:endParaRPr lang="en-US"/>
          </a:p>
        </p:txBody>
      </p:sp>
    </p:spTree>
    <p:extLst>
      <p:ext uri="{BB962C8B-B14F-4D97-AF65-F5344CB8AC3E}">
        <p14:creationId xmlns:p14="http://schemas.microsoft.com/office/powerpoint/2010/main" val="8794799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a:t>
            </a:r>
            <a:r>
              <a:rPr lang="en-GB" dirty="0" err="1"/>
              <a:t>ive</a:t>
            </a:r>
            <a:r>
              <a:rPr lang="en-GB" dirty="0"/>
              <a:t> done a lot of training this year and these are some of the courses </a:t>
            </a:r>
            <a:r>
              <a:rPr lang="en-GB" dirty="0" err="1"/>
              <a:t>ive</a:t>
            </a:r>
            <a:r>
              <a:rPr lang="en-GB" dirty="0"/>
              <a:t> been on and ones ill be attending this coming year</a:t>
            </a:r>
          </a:p>
          <a:p>
            <a:endParaRPr lang="en-GB" dirty="0"/>
          </a:p>
          <a:p>
            <a:r>
              <a:rPr lang="en-GB" dirty="0" err="1"/>
              <a:t>Ive</a:t>
            </a:r>
            <a:r>
              <a:rPr lang="en-GB" dirty="0"/>
              <a:t> done a few posters and presentations</a:t>
            </a:r>
          </a:p>
          <a:p>
            <a:endParaRPr lang="en-GB" dirty="0"/>
          </a:p>
          <a:p>
            <a:r>
              <a:rPr lang="en-GB" dirty="0"/>
              <a:t>And some public </a:t>
            </a:r>
            <a:r>
              <a:rPr lang="en-GB" dirty="0" err="1"/>
              <a:t>engagment</a:t>
            </a:r>
            <a:r>
              <a:rPr lang="en-GB" dirty="0"/>
              <a:t> </a:t>
            </a:r>
            <a:r>
              <a:rPr lang="en-GB" dirty="0" err="1"/>
              <a:t>lke</a:t>
            </a:r>
            <a:r>
              <a:rPr lang="en-GB" dirty="0"/>
              <a:t> going on BBC Bristol and organising an art exhibition.</a:t>
            </a:r>
          </a:p>
        </p:txBody>
      </p:sp>
      <p:sp>
        <p:nvSpPr>
          <p:cNvPr id="4" name="Slide Number Placeholder 3"/>
          <p:cNvSpPr>
            <a:spLocks noGrp="1"/>
          </p:cNvSpPr>
          <p:nvPr>
            <p:ph type="sldNum" sz="quarter" idx="5"/>
          </p:nvPr>
        </p:nvSpPr>
        <p:spPr/>
        <p:txBody>
          <a:bodyPr/>
          <a:lstStyle/>
          <a:p>
            <a:fld id="{91BF0018-C91C-C54F-8FA5-51685180A2D8}" type="slidenum">
              <a:rPr lang="en-US" smtClean="0"/>
              <a:pPr/>
              <a:t>12</a:t>
            </a:fld>
            <a:endParaRPr lang="en-US"/>
          </a:p>
        </p:txBody>
      </p:sp>
    </p:spTree>
    <p:extLst>
      <p:ext uri="{BB962C8B-B14F-4D97-AF65-F5344CB8AC3E}">
        <p14:creationId xmlns:p14="http://schemas.microsoft.com/office/powerpoint/2010/main" val="3679772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91BF0018-C91C-C54F-8FA5-51685180A2D8}" type="slidenum">
              <a:rPr lang="en-US" smtClean="0"/>
              <a:pPr/>
              <a:t>16</a:t>
            </a:fld>
            <a:endParaRPr lang="en-US"/>
          </a:p>
        </p:txBody>
      </p:sp>
    </p:spTree>
    <p:extLst>
      <p:ext uri="{BB962C8B-B14F-4D97-AF65-F5344CB8AC3E}">
        <p14:creationId xmlns:p14="http://schemas.microsoft.com/office/powerpoint/2010/main" val="37904884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Times" pitchFamily="-1" charset="0"/>
                <a:ea typeface="+mn-ea"/>
                <a:cs typeface="+mn-cs"/>
              </a:rPr>
              <a:t>Glycosuria is an intermediate phenotype and screening tool for gestational diabetes. </a:t>
            </a:r>
          </a:p>
          <a:p>
            <a:r>
              <a:rPr lang="en-GB" sz="1200" kern="1200" dirty="0">
                <a:solidFill>
                  <a:schemeClr val="tx1"/>
                </a:solidFill>
                <a:effectLst/>
                <a:latin typeface="Times" pitchFamily="-1" charset="0"/>
                <a:ea typeface="+mn-ea"/>
                <a:cs typeface="+mn-cs"/>
              </a:rPr>
              <a:t>Patients who develop gestational diabetes are at increased risk of gestational diabetes in future pregnancies, and at risk of developing type 2 diabetes over the life-course</a:t>
            </a:r>
            <a:r>
              <a:rPr lang="en-GB" dirty="0">
                <a:effectLst/>
              </a:rPr>
              <a:t> </a:t>
            </a:r>
            <a:endParaRPr lang="en-GB" sz="1200" kern="1200" dirty="0">
              <a:solidFill>
                <a:schemeClr val="tx1"/>
              </a:solidFill>
              <a:effectLst/>
              <a:latin typeface="Times" pitchFamily="-1" charset="0"/>
              <a:ea typeface="+mn-ea"/>
              <a:cs typeface="+mn-cs"/>
            </a:endParaRPr>
          </a:p>
          <a:p>
            <a:r>
              <a:rPr lang="en-GB" sz="1200" kern="1200" dirty="0">
                <a:solidFill>
                  <a:schemeClr val="tx1"/>
                </a:solidFill>
                <a:effectLst/>
                <a:latin typeface="Times" pitchFamily="-1" charset="0"/>
                <a:ea typeface="+mn-ea"/>
                <a:cs typeface="+mn-cs"/>
              </a:rPr>
              <a:t>So we set out to identify genetic variants associated with glycosuria, to better understand disease development, progression, and related complications</a:t>
            </a:r>
          </a:p>
          <a:p>
            <a:endParaRPr lang="en-GB" sz="1200" kern="1200" dirty="0">
              <a:solidFill>
                <a:schemeClr val="tx1"/>
              </a:solidFill>
              <a:effectLst/>
              <a:latin typeface="Times" pitchFamily="-1" charset="0"/>
              <a:ea typeface="+mn-ea"/>
              <a:cs typeface="+mn-cs"/>
            </a:endParaRPr>
          </a:p>
          <a:p>
            <a:endParaRPr lang="en-GB" sz="1200" kern="1200" dirty="0">
              <a:solidFill>
                <a:schemeClr val="tx1"/>
              </a:solidFill>
              <a:effectLst/>
              <a:latin typeface="Times" pitchFamily="-1" charset="0"/>
              <a:ea typeface="+mn-ea"/>
              <a:cs typeface="+mn-cs"/>
            </a:endParaRPr>
          </a:p>
          <a:p>
            <a:r>
              <a:rPr lang="en-GB" sz="1200" kern="1200" dirty="0">
                <a:solidFill>
                  <a:schemeClr val="tx1"/>
                </a:solidFill>
                <a:effectLst/>
                <a:latin typeface="Times" pitchFamily="-1" charset="0"/>
                <a:ea typeface="+mn-ea"/>
                <a:cs typeface="+mn-cs"/>
              </a:rPr>
              <a:t>ALSPAC; n case/control = 1352/5333</a:t>
            </a:r>
            <a:r>
              <a:rPr lang="en-GB" dirty="0">
                <a:effectLst/>
              </a:rPr>
              <a:t> = 6685</a:t>
            </a:r>
          </a:p>
          <a:p>
            <a:r>
              <a:rPr lang="en-GB" sz="1200" kern="1200" dirty="0">
                <a:solidFill>
                  <a:schemeClr val="tx1"/>
                </a:solidFill>
                <a:effectLst/>
                <a:latin typeface="Times" pitchFamily="-1" charset="0"/>
                <a:ea typeface="+mn-ea"/>
                <a:cs typeface="+mn-cs"/>
              </a:rPr>
              <a:t>NFBC1986; n cases/controls = 747/2991</a:t>
            </a:r>
            <a:r>
              <a:rPr lang="en-GB" dirty="0">
                <a:effectLst/>
              </a:rPr>
              <a:t> = 3738</a:t>
            </a:r>
          </a:p>
          <a:p>
            <a:r>
              <a:rPr lang="en-GB" dirty="0">
                <a:effectLst/>
              </a:rPr>
              <a:t>meta-analysis n cases/controls = 2099/8324 = 10423</a:t>
            </a:r>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2</a:t>
            </a:fld>
            <a:endParaRPr lang="en-US" dirty="0"/>
          </a:p>
        </p:txBody>
      </p:sp>
    </p:spTree>
    <p:extLst>
      <p:ext uri="{BB962C8B-B14F-4D97-AF65-F5344CB8AC3E}">
        <p14:creationId xmlns:p14="http://schemas.microsoft.com/office/powerpoint/2010/main" val="1873324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performed linear or logistic regression on a number of traits for individuals with available genetic data and </a:t>
            </a:r>
            <a:r>
              <a:rPr lang="en-GB" dirty="0" err="1"/>
              <a:t>i’ve</a:t>
            </a:r>
            <a:r>
              <a:rPr lang="en-GB" dirty="0"/>
              <a:t> highlighted some here</a:t>
            </a:r>
          </a:p>
          <a:p>
            <a:endParaRPr lang="en-GB" dirty="0"/>
          </a:p>
          <a:p>
            <a:r>
              <a:rPr lang="en-GB" dirty="0"/>
              <a:t>We see the questionnaire correlates highly with the clinical measure for glycosuria and our lead SNP also correlates with the clinical measure</a:t>
            </a:r>
          </a:p>
          <a:p>
            <a:r>
              <a:rPr lang="en-GB" dirty="0"/>
              <a:t>Also a correlation with glycosuria and BMI and a negative correlation with BMI classified as normal weight</a:t>
            </a:r>
          </a:p>
          <a:p>
            <a:endParaRPr lang="en-GB" dirty="0"/>
          </a:p>
          <a:p>
            <a:r>
              <a:rPr lang="en-GB" dirty="0"/>
              <a:t>For the lead SNP we see a positive correlation with frequency of water drunk in one week – which if the SNP is associated with glycosuria which is an intermediate phenotype towards type 2 diabetes would make sense because people with type 2 diabetes are advised to drink more</a:t>
            </a:r>
          </a:p>
        </p:txBody>
      </p:sp>
      <p:sp>
        <p:nvSpPr>
          <p:cNvPr id="4" name="Slide Number Placeholder 3"/>
          <p:cNvSpPr>
            <a:spLocks noGrp="1"/>
          </p:cNvSpPr>
          <p:nvPr>
            <p:ph type="sldNum" sz="quarter" idx="5"/>
          </p:nvPr>
        </p:nvSpPr>
        <p:spPr/>
        <p:txBody>
          <a:bodyPr/>
          <a:lstStyle/>
          <a:p>
            <a:fld id="{91BF0018-C91C-C54F-8FA5-51685180A2D8}" type="slidenum">
              <a:rPr lang="en-US" smtClean="0"/>
              <a:pPr/>
              <a:t>3</a:t>
            </a:fld>
            <a:endParaRPr lang="en-US"/>
          </a:p>
        </p:txBody>
      </p:sp>
    </p:spTree>
    <p:extLst>
      <p:ext uri="{BB962C8B-B14F-4D97-AF65-F5344CB8AC3E}">
        <p14:creationId xmlns:p14="http://schemas.microsoft.com/office/powerpoint/2010/main" val="1579881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find that the lead SNP, along with a number in high LD that we also find reach genome wide significance in our study, is near a gene which for which mutations in lead to familial renal glycosuria.</a:t>
            </a:r>
          </a:p>
          <a:p>
            <a:r>
              <a:rPr lang="en-GB" dirty="0"/>
              <a:t>The gene is a drug target for type 2 diabetes</a:t>
            </a:r>
          </a:p>
          <a:p>
            <a:endParaRPr lang="en-GB" dirty="0"/>
          </a:p>
          <a:p>
            <a:r>
              <a:rPr lang="en-GB" dirty="0"/>
              <a:t>SLC5A2 encodes for sodium glucose co-transporters which mediate glucose </a:t>
            </a:r>
            <a:r>
              <a:rPr lang="en-GB" dirty="0" err="1"/>
              <a:t>reabosrption</a:t>
            </a:r>
            <a:r>
              <a:rPr lang="en-GB" dirty="0"/>
              <a:t> in the kidney – </a:t>
            </a:r>
            <a:r>
              <a:rPr lang="en-GB" dirty="0" err="1"/>
              <a:t>diabeteics</a:t>
            </a:r>
            <a:r>
              <a:rPr lang="en-GB" dirty="0"/>
              <a:t> have increased levels of SGLT2 and the drugs act to inhibit SGLT2 and improve glycaemic control by excretion of sugar to urine</a:t>
            </a:r>
          </a:p>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4</a:t>
            </a:fld>
            <a:endParaRPr lang="en-US"/>
          </a:p>
        </p:txBody>
      </p:sp>
    </p:spTree>
    <p:extLst>
      <p:ext uri="{BB962C8B-B14F-4D97-AF65-F5344CB8AC3E}">
        <p14:creationId xmlns:p14="http://schemas.microsoft.com/office/powerpoint/2010/main" val="241371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first chapter of my thesis will predominantly be a systematic review of MR studies using adiposity as an exposure.</a:t>
            </a:r>
          </a:p>
          <a:p>
            <a:r>
              <a:rPr lang="en-GB" dirty="0"/>
              <a:t>I’m working with Luke McGuinness, a research associate with Julian Higgins, to conduct the review. </a:t>
            </a:r>
          </a:p>
          <a:p>
            <a:endParaRPr lang="en-GB" dirty="0"/>
          </a:p>
          <a:p>
            <a:r>
              <a:rPr lang="en-GB" dirty="0"/>
              <a:t>I have so far completed the search strategy and analysis plan which has been pre-registered with PROSPERO - </a:t>
            </a:r>
            <a:r>
              <a:rPr lang="en-GB" sz="1200" kern="1200" dirty="0">
                <a:solidFill>
                  <a:schemeClr val="tx1"/>
                </a:solidFill>
                <a:effectLst/>
                <a:latin typeface="Times" pitchFamily="-1" charset="0"/>
                <a:ea typeface="+mn-ea"/>
                <a:cs typeface="+mn-cs"/>
              </a:rPr>
              <a:t>Prospective Registration of Systematic Reviews </a:t>
            </a:r>
          </a:p>
          <a:p>
            <a:endParaRPr lang="en-GB" sz="1200" kern="1200" dirty="0">
              <a:solidFill>
                <a:schemeClr val="tx1"/>
              </a:solidFill>
              <a:effectLst/>
              <a:latin typeface="Times" pitchFamily="-1" charset="0"/>
              <a:ea typeface="+mn-ea"/>
              <a:cs typeface="+mn-cs"/>
            </a:endParaRPr>
          </a:p>
          <a:p>
            <a:r>
              <a:rPr lang="en-GB" sz="1200" kern="1200" dirty="0">
                <a:solidFill>
                  <a:schemeClr val="tx1"/>
                </a:solidFill>
                <a:effectLst/>
                <a:latin typeface="Times" pitchFamily="-1" charset="0"/>
                <a:ea typeface="+mn-ea"/>
                <a:cs typeface="+mn-cs"/>
              </a:rPr>
              <a:t>We are searching Medline, </a:t>
            </a:r>
            <a:r>
              <a:rPr lang="en-GB" sz="1200" kern="1200" dirty="0" err="1">
                <a:solidFill>
                  <a:schemeClr val="tx1"/>
                </a:solidFill>
                <a:effectLst/>
                <a:latin typeface="Times" pitchFamily="-1" charset="0"/>
                <a:ea typeface="+mn-ea"/>
                <a:cs typeface="+mn-cs"/>
              </a:rPr>
              <a:t>Embase</a:t>
            </a:r>
            <a:r>
              <a:rPr lang="en-GB" sz="1200" kern="1200" dirty="0">
                <a:solidFill>
                  <a:schemeClr val="tx1"/>
                </a:solidFill>
                <a:effectLst/>
                <a:latin typeface="Times" pitchFamily="-1" charset="0"/>
                <a:ea typeface="+mn-ea"/>
                <a:cs typeface="+mn-cs"/>
              </a:rPr>
              <a:t>, and </a:t>
            </a:r>
            <a:r>
              <a:rPr lang="en-GB" sz="1200" kern="1200" dirty="0" err="1">
                <a:solidFill>
                  <a:schemeClr val="tx1"/>
                </a:solidFill>
                <a:effectLst/>
                <a:latin typeface="Times" pitchFamily="-1" charset="0"/>
                <a:ea typeface="+mn-ea"/>
                <a:cs typeface="+mn-cs"/>
              </a:rPr>
              <a:t>BiorXiv</a:t>
            </a:r>
            <a:r>
              <a:rPr lang="en-GB" sz="1200" kern="1200" dirty="0">
                <a:solidFill>
                  <a:schemeClr val="tx1"/>
                </a:solidFill>
                <a:effectLst/>
                <a:latin typeface="Times" pitchFamily="-1" charset="0"/>
                <a:ea typeface="+mn-ea"/>
                <a:cs typeface="+mn-cs"/>
              </a:rPr>
              <a:t>. </a:t>
            </a:r>
          </a:p>
          <a:p>
            <a:r>
              <a:rPr lang="en-GB" sz="1200" kern="1200" dirty="0">
                <a:solidFill>
                  <a:schemeClr val="tx1"/>
                </a:solidFill>
                <a:effectLst/>
                <a:latin typeface="Times" pitchFamily="-1" charset="0"/>
                <a:ea typeface="+mn-ea"/>
                <a:cs typeface="+mn-cs"/>
              </a:rPr>
              <a:t>People may be doing MR but not calling it MR, so this is why we have two numbers for identified studies here – the first includes MR and causal analysis/inference where as the second also includes genetic epidemiology terms and picks up a lot of GWAS studies.</a:t>
            </a:r>
          </a:p>
          <a:p>
            <a:endParaRPr lang="en-GB" sz="1200" kern="1200" dirty="0">
              <a:solidFill>
                <a:schemeClr val="tx1"/>
              </a:solidFill>
              <a:effectLst/>
              <a:latin typeface="Times" pitchFamily="-1" charset="0"/>
              <a:ea typeface="+mn-ea"/>
              <a:cs typeface="+mn-cs"/>
            </a:endParaRPr>
          </a:p>
          <a:p>
            <a:r>
              <a:rPr lang="en-GB" dirty="0"/>
              <a:t>We expect about a third overlap between the two databases so around 4,000 abstracts to screen including </a:t>
            </a:r>
            <a:r>
              <a:rPr lang="en-GB" dirty="0" err="1"/>
              <a:t>BiorXiv</a:t>
            </a:r>
            <a:r>
              <a:rPr lang="en-GB" dirty="0"/>
              <a:t>.</a:t>
            </a:r>
          </a:p>
          <a:p>
            <a:endParaRPr lang="en-GB" dirty="0"/>
          </a:p>
          <a:p>
            <a:r>
              <a:rPr lang="en-GB" dirty="0" err="1"/>
              <a:t>BiorXiv</a:t>
            </a:r>
            <a:r>
              <a:rPr lang="en-GB" dirty="0"/>
              <a:t> has a terrible search function so the best way to undertake the search here is to use 4 different terms (MR, causal analysis/inference) and screen them all</a:t>
            </a:r>
          </a:p>
          <a:p>
            <a:endParaRPr lang="en-GB" dirty="0"/>
          </a:p>
          <a:p>
            <a:r>
              <a:rPr lang="en-GB" dirty="0"/>
              <a:t>Last </a:t>
            </a:r>
            <a:r>
              <a:rPr lang="en-GB" dirty="0" err="1"/>
              <a:t>friday</a:t>
            </a:r>
            <a:r>
              <a:rPr lang="en-GB" dirty="0"/>
              <a:t> a systematic review and meta-analysis came out </a:t>
            </a:r>
            <a:r>
              <a:rPr lang="en-GB" dirty="0" err="1"/>
              <a:t>thats</a:t>
            </a:r>
            <a:r>
              <a:rPr lang="en-GB" dirty="0"/>
              <a:t> quite similar to ours</a:t>
            </a:r>
          </a:p>
          <a:p>
            <a:r>
              <a:rPr lang="en-GB" dirty="0"/>
              <a:t>However their inclusion is quite restrictive and they do only actually look at BMI in their formal analysis due to a lack of WHR studies they include</a:t>
            </a:r>
          </a:p>
          <a:p>
            <a:r>
              <a:rPr lang="en-GB" dirty="0"/>
              <a:t>And they also only look at 3 outcome</a:t>
            </a:r>
          </a:p>
          <a:p>
            <a:endParaRPr lang="en-GB" dirty="0"/>
          </a:p>
          <a:p>
            <a:r>
              <a:rPr lang="en-GB" dirty="0"/>
              <a:t>Kaitlin has an editorial with George that came out at the same time which basically says this too</a:t>
            </a:r>
          </a:p>
          <a:p>
            <a:endParaRPr lang="en-GB" dirty="0"/>
          </a:p>
          <a:p>
            <a:r>
              <a:rPr lang="en-GB" dirty="0"/>
              <a:t>Our study differs in that we aim to establish a comprehensive overview of MR and adiposity looking at all adiposity measures as exposures and all outcomes</a:t>
            </a:r>
          </a:p>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5</a:t>
            </a:fld>
            <a:endParaRPr lang="en-US"/>
          </a:p>
        </p:txBody>
      </p:sp>
    </p:spTree>
    <p:extLst>
      <p:ext uri="{BB962C8B-B14F-4D97-AF65-F5344CB8AC3E}">
        <p14:creationId xmlns:p14="http://schemas.microsoft.com/office/powerpoint/2010/main" val="2286328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NMR of 82 metabolic measures – 67 metabolic measures represent broad metabolic signature of systemic metabolite profile, 15 additional measures </a:t>
            </a:r>
            <a:r>
              <a:rPr lang="en-GB" dirty="0" err="1"/>
              <a:t>inc</a:t>
            </a:r>
            <a:r>
              <a:rPr lang="en-GB" dirty="0"/>
              <a:t> inflammatory markers and hormones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Cross sectional association of BMI and 82 metabolic measures</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Causal effects of adiposity on the metabolic profile</a:t>
            </a:r>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Weight change and metabolic response</a:t>
            </a:r>
          </a:p>
          <a:p>
            <a:pPr marL="0" marR="0" lvl="0" indent="0" algn="l" defTabSz="914400" rtl="0" eaLnBrk="1" fontAlgn="base" latinLnBrk="0" hangingPunct="1">
              <a:lnSpc>
                <a:spcPct val="100000"/>
              </a:lnSpc>
              <a:spcBef>
                <a:spcPct val="30000"/>
              </a:spcBef>
              <a:spcAft>
                <a:spcPct val="0"/>
              </a:spcAft>
              <a:buClrTx/>
              <a:buSzTx/>
              <a:buFontTx/>
              <a:buNone/>
              <a:tabLst/>
              <a:defRPr/>
            </a:pPr>
            <a:endParaRPr lang="en-GB"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en-GB" dirty="0"/>
              <a:t>32 SNPs from </a:t>
            </a:r>
            <a:r>
              <a:rPr lang="en-GB" dirty="0" err="1"/>
              <a:t>Speliotes</a:t>
            </a:r>
            <a:r>
              <a:rPr lang="en-GB" dirty="0"/>
              <a:t> 2010</a:t>
            </a:r>
          </a:p>
          <a:p>
            <a:endParaRPr lang="en-GB" dirty="0"/>
          </a:p>
          <a:p>
            <a:r>
              <a:rPr lang="en-GB" dirty="0"/>
              <a:t>My PhD is looking at BMI and measures of adiposity and how these associate differently with intermediate phenotypes, specifically metabolites, and how this leads to and/or effects disease</a:t>
            </a:r>
          </a:p>
          <a:p>
            <a:r>
              <a:rPr lang="en-GB" dirty="0"/>
              <a:t>And this is kind of building and expanding on Peter </a:t>
            </a:r>
            <a:r>
              <a:rPr lang="en-GB" dirty="0" err="1"/>
              <a:t>Wurtzs</a:t>
            </a:r>
            <a:r>
              <a:rPr lang="en-GB" dirty="0"/>
              <a:t> work from 2014 where </a:t>
            </a:r>
            <a:r>
              <a:rPr lang="en-GB" dirty="0" err="1"/>
              <a:t>i</a:t>
            </a:r>
            <a:r>
              <a:rPr lang="en-GB" dirty="0"/>
              <a:t> think </a:t>
            </a:r>
            <a:r>
              <a:rPr lang="en-GB" dirty="0" err="1"/>
              <a:t>theyre</a:t>
            </a:r>
            <a:r>
              <a:rPr lang="en-GB" dirty="0"/>
              <a:t> the first to look at BMI and metabolites</a:t>
            </a:r>
          </a:p>
          <a:p>
            <a:endParaRPr lang="en-GB" dirty="0"/>
          </a:p>
          <a:p>
            <a:r>
              <a:rPr lang="en-GB" dirty="0"/>
              <a:t>Specifically they look at 82 metabolic measures (67 metabolites and 15 additional measures) using this triangulation approach of:</a:t>
            </a:r>
          </a:p>
          <a:p>
            <a:r>
              <a:rPr lang="en-GB" dirty="0"/>
              <a:t>observation in white, MR in orange, and weight change in green</a:t>
            </a:r>
          </a:p>
          <a:p>
            <a:r>
              <a:rPr lang="en-GB" dirty="0"/>
              <a:t>They find little difference between the observational and the MR estimates</a:t>
            </a:r>
          </a:p>
          <a:p>
            <a:r>
              <a:rPr lang="en-GB" dirty="0"/>
              <a:t>And strong associations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6</a:t>
            </a:fld>
            <a:endParaRPr lang="en-US"/>
          </a:p>
        </p:txBody>
      </p:sp>
    </p:spTree>
    <p:extLst>
      <p:ext uri="{BB962C8B-B14F-4D97-AF65-F5344CB8AC3E}">
        <p14:creationId xmlns:p14="http://schemas.microsoft.com/office/powerpoint/2010/main" val="3151105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t>
            </a:r>
            <a:r>
              <a:rPr lang="en-GB" dirty="0" err="1"/>
              <a:t>ive</a:t>
            </a:r>
            <a:r>
              <a:rPr lang="en-GB" dirty="0"/>
              <a:t> been doing is building up a data library of different measures of adiposity and associations with metabolites.</a:t>
            </a:r>
          </a:p>
          <a:p>
            <a:endParaRPr lang="en-GB" dirty="0"/>
          </a:p>
          <a:p>
            <a:r>
              <a:rPr lang="en-GB" dirty="0"/>
              <a:t>Here </a:t>
            </a:r>
            <a:r>
              <a:rPr lang="en-GB" dirty="0" err="1"/>
              <a:t>im</a:t>
            </a:r>
            <a:r>
              <a:rPr lang="en-GB" dirty="0"/>
              <a:t> showing mass spec and NMR results, for mass spec </a:t>
            </a:r>
            <a:r>
              <a:rPr lang="en-GB" dirty="0" err="1"/>
              <a:t>theres</a:t>
            </a:r>
            <a:r>
              <a:rPr lang="en-GB" dirty="0"/>
              <a:t> a number of unknown metabolites so this figure only shows the known ones</a:t>
            </a:r>
          </a:p>
          <a:p>
            <a:r>
              <a:rPr lang="en-GB" dirty="0"/>
              <a:t>and the figures show BMI on the outer ring and then waist hip ratio and body fat % with red circles indicating a p value of less than 0.05</a:t>
            </a:r>
          </a:p>
          <a:p>
            <a:r>
              <a:rPr lang="en-GB" dirty="0"/>
              <a:t>And </a:t>
            </a:r>
            <a:r>
              <a:rPr lang="en-GB" dirty="0" err="1"/>
              <a:t>ive</a:t>
            </a:r>
            <a:r>
              <a:rPr lang="en-GB" dirty="0"/>
              <a:t> ordered the figure alphabetically by metabolite category, so amino acid, carbohydrate and so on and then within each category ordered by the effect size of BMI on metabolite from highest to lowest</a:t>
            </a:r>
          </a:p>
          <a:p>
            <a:endParaRPr lang="en-GB" dirty="0"/>
          </a:p>
          <a:p>
            <a:r>
              <a:rPr lang="en-GB" dirty="0"/>
              <a:t>Mass spec:</a:t>
            </a:r>
          </a:p>
          <a:p>
            <a:r>
              <a:rPr lang="en-GB" dirty="0"/>
              <a:t>452 including unknown metabolites – 275 without unknowns </a:t>
            </a:r>
          </a:p>
          <a:p>
            <a:r>
              <a:rPr lang="en-GB" dirty="0"/>
              <a:t>1. Amino Acid; 2. Carbohydrates; 3. Cofactors and Vitamins; 4. Energy; 5. Fatty Acid; 6. Lipid; 7. Nucleotide; 8. Peptide; 9. Xenobiotics</a:t>
            </a:r>
          </a:p>
          <a:p>
            <a:endParaRPr lang="en-GB" dirty="0"/>
          </a:p>
          <a:p>
            <a:r>
              <a:rPr lang="en-GB" dirty="0"/>
              <a:t>NMR:</a:t>
            </a:r>
          </a:p>
          <a:p>
            <a:r>
              <a:rPr lang="en-GB" dirty="0"/>
              <a:t>123 metabolites</a:t>
            </a:r>
          </a:p>
          <a:p>
            <a:r>
              <a:rPr lang="en-GB" dirty="0"/>
              <a:t>1. Amino Acid; 2. Carbohydrates; 3. Energy; 4. Fatty Acid; 5. Keto Acid; 6. Lipid; 7. Metabolite Salt; 8. Metabolites ratio; 9. Protein</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91BF0018-C91C-C54F-8FA5-51685180A2D8}" type="slidenum">
              <a:rPr lang="en-US" smtClean="0"/>
              <a:pPr/>
              <a:t>7</a:t>
            </a:fld>
            <a:endParaRPr lang="en-US"/>
          </a:p>
        </p:txBody>
      </p:sp>
    </p:spTree>
    <p:extLst>
      <p:ext uri="{BB962C8B-B14F-4D97-AF65-F5344CB8AC3E}">
        <p14:creationId xmlns:p14="http://schemas.microsoft.com/office/powerpoint/2010/main" val="38205439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then blown up you can see a bit clearer</a:t>
            </a:r>
          </a:p>
        </p:txBody>
      </p:sp>
      <p:sp>
        <p:nvSpPr>
          <p:cNvPr id="4" name="Slide Number Placeholder 3"/>
          <p:cNvSpPr>
            <a:spLocks noGrp="1"/>
          </p:cNvSpPr>
          <p:nvPr>
            <p:ph type="sldNum" sz="quarter" idx="5"/>
          </p:nvPr>
        </p:nvSpPr>
        <p:spPr/>
        <p:txBody>
          <a:bodyPr/>
          <a:lstStyle/>
          <a:p>
            <a:fld id="{91BF0018-C91C-C54F-8FA5-51685180A2D8}" type="slidenum">
              <a:rPr lang="en-US" smtClean="0"/>
              <a:pPr/>
              <a:t>8</a:t>
            </a:fld>
            <a:endParaRPr lang="en-US"/>
          </a:p>
        </p:txBody>
      </p:sp>
    </p:spTree>
    <p:extLst>
      <p:ext uri="{BB962C8B-B14F-4D97-AF65-F5344CB8AC3E}">
        <p14:creationId xmlns:p14="http://schemas.microsoft.com/office/powerpoint/2010/main" val="36512996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that is step-one essentially, looking at BMI and adiposity and metabolites</a:t>
            </a:r>
          </a:p>
          <a:p>
            <a:endParaRPr lang="en-GB" dirty="0"/>
          </a:p>
          <a:p>
            <a:r>
              <a:rPr lang="en-GB" dirty="0"/>
              <a:t>Then we want to look at how these metabolites associate or mediate the effect of BMI on disease</a:t>
            </a:r>
          </a:p>
          <a:p>
            <a:endParaRPr lang="en-GB" dirty="0"/>
          </a:p>
          <a:p>
            <a:r>
              <a:rPr lang="en-GB" dirty="0"/>
              <a:t>And I </a:t>
            </a:r>
            <a:r>
              <a:rPr lang="en-GB" dirty="0" err="1"/>
              <a:t>dont</a:t>
            </a:r>
            <a:r>
              <a:rPr lang="en-GB" dirty="0"/>
              <a:t> really have a clear idea of how to go about this yet so essentially you have this dataset of associations and then somehow decide which are interesting or biologically relevant and then extract instruments for those metabolite to then look at with disease</a:t>
            </a:r>
          </a:p>
          <a:p>
            <a:endParaRPr lang="en-GB" dirty="0"/>
          </a:p>
          <a:p>
            <a:r>
              <a:rPr lang="en-GB" dirty="0"/>
              <a:t>And this is something that will progress over the second half of this year and into my third year</a:t>
            </a:r>
          </a:p>
        </p:txBody>
      </p:sp>
      <p:sp>
        <p:nvSpPr>
          <p:cNvPr id="4" name="Slide Number Placeholder 3"/>
          <p:cNvSpPr>
            <a:spLocks noGrp="1"/>
          </p:cNvSpPr>
          <p:nvPr>
            <p:ph type="sldNum" sz="quarter" idx="5"/>
          </p:nvPr>
        </p:nvSpPr>
        <p:spPr/>
        <p:txBody>
          <a:bodyPr/>
          <a:lstStyle/>
          <a:p>
            <a:fld id="{91BF0018-C91C-C54F-8FA5-51685180A2D8}" type="slidenum">
              <a:rPr lang="en-US" smtClean="0"/>
              <a:pPr/>
              <a:t>9</a:t>
            </a:fld>
            <a:endParaRPr lang="en-US"/>
          </a:p>
        </p:txBody>
      </p:sp>
    </p:spTree>
    <p:extLst>
      <p:ext uri="{BB962C8B-B14F-4D97-AF65-F5344CB8AC3E}">
        <p14:creationId xmlns:p14="http://schemas.microsoft.com/office/powerpoint/2010/main" val="284959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624000" y="3582000"/>
            <a:ext cx="10363200" cy="684600"/>
          </a:xfrm>
          <a:prstGeom prst="rect">
            <a:avLst/>
          </a:prstGeom>
        </p:spPr>
        <p:txBody>
          <a:bodyPr vert="horz"/>
          <a:lstStyle>
            <a:lvl1pPr algn="l">
              <a:defRPr sz="3200">
                <a:solidFill>
                  <a:schemeClr val="tx2"/>
                </a:solidFill>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624000" y="4572000"/>
            <a:ext cx="8534400" cy="1752600"/>
          </a:xfrm>
          <a:prstGeom prst="rect">
            <a:avLst/>
          </a:prstGeom>
        </p:spPr>
        <p:txBody>
          <a:bodyPr vert="horz"/>
          <a:lstStyle>
            <a:lvl1pPr marL="0" indent="0" algn="l">
              <a:buNone/>
              <a:defRPr sz="2000">
                <a:latin typeface="Arial"/>
                <a:cs typeface="Arial"/>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en-US"/>
              <a:t>Click to edit Master subtitle style</a:t>
            </a:r>
            <a:endParaRPr lang="en-US"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4" name="Title 1"/>
          <p:cNvSpPr>
            <a:spLocks noGrp="1"/>
          </p:cNvSpPr>
          <p:nvPr>
            <p:ph type="ctrTitle"/>
          </p:nvPr>
        </p:nvSpPr>
        <p:spPr>
          <a:xfrm>
            <a:off x="624000" y="3582000"/>
            <a:ext cx="10363200" cy="684600"/>
          </a:xfrm>
          <a:prstGeom prst="rect">
            <a:avLst/>
          </a:prstGeom>
        </p:spPr>
        <p:txBody>
          <a:bodyPr vert="horz"/>
          <a:lstStyle>
            <a:lvl1pPr algn="l">
              <a:defRPr sz="2800">
                <a:solidFill>
                  <a:schemeClr val="tx1"/>
                </a:solidFill>
                <a:latin typeface="Arial"/>
                <a:cs typeface="Arial"/>
              </a:defRPr>
            </a:lvl1pPr>
          </a:lstStyle>
          <a:p>
            <a:r>
              <a:rPr lang="en-US"/>
              <a:t>Click to edit Master title style</a:t>
            </a:r>
            <a:endParaRPr lang="en-US" dirty="0"/>
          </a:p>
        </p:txBody>
      </p:sp>
      <p:sp>
        <p:nvSpPr>
          <p:cNvPr id="5" name="Subtitle 2"/>
          <p:cNvSpPr>
            <a:spLocks noGrp="1"/>
          </p:cNvSpPr>
          <p:nvPr>
            <p:ph type="subTitle" idx="1"/>
          </p:nvPr>
        </p:nvSpPr>
        <p:spPr>
          <a:xfrm>
            <a:off x="624000" y="4572000"/>
            <a:ext cx="8534400" cy="1752600"/>
          </a:xfrm>
          <a:prstGeom prst="rect">
            <a:avLst/>
          </a:prstGeom>
        </p:spPr>
        <p:txBody>
          <a:bodyPr vert="horz"/>
          <a:lstStyle>
            <a:lvl1pPr marL="0" indent="0" algn="l">
              <a:buNone/>
              <a:defRPr sz="2000">
                <a:latin typeface="Arial"/>
                <a:cs typeface="Arial"/>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en-US"/>
              <a:t>Click to edit Master subtitle style</a:t>
            </a:r>
            <a:endParaRPr lang="en-US"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p:cNvSpPr>
            <a:spLocks noGrp="1"/>
          </p:cNvSpPr>
          <p:nvPr>
            <p:ph type="ctrTitle"/>
          </p:nvPr>
        </p:nvSpPr>
        <p:spPr>
          <a:xfrm>
            <a:off x="624000" y="3429000"/>
            <a:ext cx="10363200" cy="684600"/>
          </a:xfrm>
          <a:prstGeom prst="rect">
            <a:avLst/>
          </a:prstGeom>
        </p:spPr>
        <p:txBody>
          <a:bodyPr vert="horz"/>
          <a:lstStyle>
            <a:lvl1pPr algn="l">
              <a:defRPr sz="3200">
                <a:solidFill>
                  <a:schemeClr val="tx2"/>
                </a:solidFill>
                <a:latin typeface="Arial"/>
                <a:cs typeface="Arial"/>
              </a:defRPr>
            </a:lvl1pPr>
          </a:lstStyle>
          <a:p>
            <a:r>
              <a:rPr lang="en-GB" dirty="0"/>
              <a:t>Click to edit Master title style</a:t>
            </a:r>
            <a:endParaRPr lang="en-US" dirty="0"/>
          </a:p>
        </p:txBody>
      </p:sp>
      <p:sp>
        <p:nvSpPr>
          <p:cNvPr id="8" name="Subtitle 2"/>
          <p:cNvSpPr>
            <a:spLocks noGrp="1"/>
          </p:cNvSpPr>
          <p:nvPr>
            <p:ph type="subTitle" idx="1"/>
          </p:nvPr>
        </p:nvSpPr>
        <p:spPr>
          <a:xfrm>
            <a:off x="624000" y="4419000"/>
            <a:ext cx="8534400" cy="1752600"/>
          </a:xfrm>
          <a:prstGeom prst="rect">
            <a:avLst/>
          </a:prstGeom>
        </p:spPr>
        <p:txBody>
          <a:bodyPr vert="horz"/>
          <a:lstStyle>
            <a:lvl1pPr marL="0" indent="0" algn="l">
              <a:buNone/>
              <a:defRPr sz="2000">
                <a:latin typeface="Arial"/>
                <a:cs typeface="Arial"/>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en-GB" dirty="0"/>
              <a:t>Click to edit Master subtitle style</a:t>
            </a:r>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30"/>
            <a:ext cx="10363200" cy="1470025"/>
          </a:xfrm>
        </p:spPr>
        <p:txBody>
          <a:bodyPr/>
          <a:lstStyle/>
          <a:p>
            <a:r>
              <a:rPr lang="en-GB"/>
              <a:t>Click to edit Master title style</a:t>
            </a:r>
            <a:endParaRPr lang="en-US"/>
          </a:p>
        </p:txBody>
      </p:sp>
      <p:sp>
        <p:nvSpPr>
          <p:cNvPr id="3" name="Subtitle 2"/>
          <p:cNvSpPr>
            <a:spLocks noGrp="1"/>
          </p:cNvSpPr>
          <p:nvPr>
            <p:ph type="subTitle" idx="1"/>
          </p:nvPr>
        </p:nvSpPr>
        <p:spPr>
          <a:xfrm>
            <a:off x="914400" y="3886200"/>
            <a:ext cx="8534400" cy="1752600"/>
          </a:xfrm>
        </p:spPr>
        <p:txBody>
          <a:bodyPr/>
          <a:lstStyle>
            <a:lvl1pPr marL="0" indent="0" algn="l">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en-GB" dirty="0"/>
              <a:t>Click to edit Master subtitle style</a:t>
            </a:r>
            <a:endParaRPr lang="en-US"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a:xfrm>
            <a:off x="609600" y="1897200"/>
            <a:ext cx="10871200" cy="4572000"/>
          </a:xfrm>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5"/>
            <a:ext cx="10363200" cy="1362075"/>
          </a:xfrm>
        </p:spPr>
        <p:txBody>
          <a:bodyPr anchor="t"/>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GB"/>
              <a:t>Click to edit Master text styles</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914400" y="18000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Content Placeholder 3"/>
          <p:cNvSpPr>
            <a:spLocks noGrp="1"/>
          </p:cNvSpPr>
          <p:nvPr>
            <p:ph sz="half" idx="2"/>
          </p:nvPr>
        </p:nvSpPr>
        <p:spPr>
          <a:xfrm>
            <a:off x="6197600" y="1800000"/>
            <a:ext cx="5080000" cy="4572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tif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tiff"/><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 Id="rId9"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theme" Target="../theme/theme3.xml"/><Relationship Id="rId5" Type="http://schemas.openxmlformats.org/officeDocument/2006/relationships/slideLayout" Target="../slideLayouts/slideLayout9.xml"/><Relationship Id="rId4"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46475" name="Line 11"/>
          <p:cNvSpPr>
            <a:spLocks noChangeShapeType="1"/>
          </p:cNvSpPr>
          <p:nvPr userDrawn="1"/>
        </p:nvSpPr>
        <p:spPr bwMode="auto">
          <a:xfrm>
            <a:off x="624000" y="1447800"/>
            <a:ext cx="10848000" cy="0"/>
          </a:xfrm>
          <a:prstGeom prst="line">
            <a:avLst/>
          </a:prstGeom>
          <a:noFill/>
          <a:ln w="19050" cap="flat" cmpd="sng" algn="ctr">
            <a:solidFill>
              <a:srgbClr val="8A7967"/>
            </a:solidFill>
            <a:prstDash val="solid"/>
            <a:round/>
            <a:headEnd type="none" w="med" len="med"/>
            <a:tailEnd type="none" w="med" len="med"/>
          </a:ln>
          <a:effectLst/>
        </p:spPr>
        <p:txBody>
          <a:bodyPr wrap="none" anchor="ctr">
            <a:prstTxWarp prst="textNoShape">
              <a:avLst/>
            </a:prstTxWarp>
          </a:bodyPr>
          <a:lstStyle/>
          <a:p>
            <a:endParaRPr lang="en-US" sz="2400"/>
          </a:p>
        </p:txBody>
      </p:sp>
      <p:sp>
        <p:nvSpPr>
          <p:cNvPr id="5" name="TextBox 4"/>
          <p:cNvSpPr txBox="1"/>
          <p:nvPr userDrawn="1"/>
        </p:nvSpPr>
        <p:spPr>
          <a:xfrm>
            <a:off x="624000" y="6474768"/>
            <a:ext cx="2946400" cy="230832"/>
          </a:xfrm>
          <a:prstGeom prst="rect">
            <a:avLst/>
          </a:prstGeom>
          <a:noFill/>
        </p:spPr>
        <p:txBody>
          <a:bodyPr wrap="square" lIns="0" rIns="0" rtlCol="0">
            <a:spAutoFit/>
          </a:bodyPr>
          <a:lstStyle/>
          <a:p>
            <a:pPr algn="l"/>
            <a:r>
              <a:rPr lang="en-US" sz="900">
                <a:solidFill>
                  <a:srgbClr val="8A7967"/>
                </a:solidFill>
                <a:latin typeface="Arial"/>
                <a:cs typeface="Arial"/>
              </a:rPr>
              <a:t>MRC Integrative</a:t>
            </a:r>
            <a:r>
              <a:rPr lang="en-US" sz="900" baseline="0">
                <a:solidFill>
                  <a:srgbClr val="8A7967"/>
                </a:solidFill>
                <a:latin typeface="Arial"/>
                <a:cs typeface="Arial"/>
              </a:rPr>
              <a:t> Epidemiology Unit</a:t>
            </a:r>
            <a:endParaRPr lang="en-US" sz="900">
              <a:solidFill>
                <a:srgbClr val="8A7967"/>
              </a:solidFill>
              <a:latin typeface="Arial"/>
              <a:cs typeface="Arial"/>
            </a:endParaRPr>
          </a:p>
        </p:txBody>
      </p:sp>
      <p:pic>
        <p:nvPicPr>
          <p:cNvPr id="7" name="Picture 6">
            <a:extLst>
              <a:ext uri="{FF2B5EF4-FFF2-40B4-BE49-F238E27FC236}">
                <a16:creationId xmlns:a16="http://schemas.microsoft.com/office/drawing/2014/main" id="{2B53D496-E320-BF48-A1FE-881229CD35C6}"/>
              </a:ext>
            </a:extLst>
          </p:cNvPr>
          <p:cNvPicPr>
            <a:picLocks noChangeAspect="1"/>
          </p:cNvPicPr>
          <p:nvPr userDrawn="1"/>
        </p:nvPicPr>
        <p:blipFill>
          <a:blip r:embed="rId5"/>
          <a:stretch>
            <a:fillRect/>
          </a:stretch>
        </p:blipFill>
        <p:spPr>
          <a:xfrm>
            <a:off x="-72008" y="-331180"/>
            <a:ext cx="5879976" cy="2103996"/>
          </a:xfrm>
          <a:prstGeom prst="rect">
            <a:avLst/>
          </a:prstGeom>
        </p:spPr>
      </p:pic>
      <p:pic>
        <p:nvPicPr>
          <p:cNvPr id="8" name="Picture 7">
            <a:extLst>
              <a:ext uri="{FF2B5EF4-FFF2-40B4-BE49-F238E27FC236}">
                <a16:creationId xmlns:a16="http://schemas.microsoft.com/office/drawing/2014/main" id="{3F2F3A75-5FD9-7840-9024-1C6979AD0F83}"/>
              </a:ext>
            </a:extLst>
          </p:cNvPr>
          <p:cNvPicPr>
            <a:picLocks noChangeAspect="1"/>
          </p:cNvPicPr>
          <p:nvPr userDrawn="1"/>
        </p:nvPicPr>
        <p:blipFill>
          <a:blip r:embed="rId6"/>
          <a:stretch>
            <a:fillRect/>
          </a:stretch>
        </p:blipFill>
        <p:spPr>
          <a:xfrm>
            <a:off x="5375920" y="212432"/>
            <a:ext cx="2088232" cy="10563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med"/>
  <p:txStyles>
    <p:titleStyle>
      <a:lvl1pPr algn="l" rtl="0" eaLnBrk="1" fontAlgn="base" hangingPunct="1">
        <a:spcBef>
          <a:spcPct val="0"/>
        </a:spcBef>
        <a:spcAft>
          <a:spcPct val="0"/>
        </a:spcAft>
        <a:defRPr sz="2800">
          <a:solidFill>
            <a:schemeClr val="tx1"/>
          </a:solidFill>
          <a:latin typeface="+mj-lt"/>
          <a:ea typeface="+mj-ea"/>
          <a:cs typeface="+mj-cs"/>
        </a:defRPr>
      </a:lvl1pPr>
      <a:lvl2pPr algn="l" rtl="0" eaLnBrk="1" fontAlgn="base" hangingPunct="1">
        <a:spcBef>
          <a:spcPct val="0"/>
        </a:spcBef>
        <a:spcAft>
          <a:spcPct val="0"/>
        </a:spcAft>
        <a:defRPr sz="2800">
          <a:solidFill>
            <a:schemeClr val="tx1"/>
          </a:solidFill>
          <a:latin typeface="Verdana" pitchFamily="-1" charset="0"/>
        </a:defRPr>
      </a:lvl2pPr>
      <a:lvl3pPr algn="l" rtl="0" eaLnBrk="1" fontAlgn="base" hangingPunct="1">
        <a:spcBef>
          <a:spcPct val="0"/>
        </a:spcBef>
        <a:spcAft>
          <a:spcPct val="0"/>
        </a:spcAft>
        <a:defRPr sz="2800">
          <a:solidFill>
            <a:schemeClr val="tx1"/>
          </a:solidFill>
          <a:latin typeface="Verdana" pitchFamily="-1" charset="0"/>
        </a:defRPr>
      </a:lvl3pPr>
      <a:lvl4pPr algn="l" rtl="0" eaLnBrk="1" fontAlgn="base" hangingPunct="1">
        <a:spcBef>
          <a:spcPct val="0"/>
        </a:spcBef>
        <a:spcAft>
          <a:spcPct val="0"/>
        </a:spcAft>
        <a:defRPr sz="2800">
          <a:solidFill>
            <a:schemeClr val="tx1"/>
          </a:solidFill>
          <a:latin typeface="Verdana" pitchFamily="-1" charset="0"/>
        </a:defRPr>
      </a:lvl4pPr>
      <a:lvl5pPr algn="l" rtl="0" eaLnBrk="1" fontAlgn="base" hangingPunct="1">
        <a:spcBef>
          <a:spcPct val="0"/>
        </a:spcBef>
        <a:spcAft>
          <a:spcPct val="0"/>
        </a:spcAft>
        <a:defRPr sz="2800">
          <a:solidFill>
            <a:schemeClr val="tx1"/>
          </a:solidFill>
          <a:latin typeface="Verdana" pitchFamily="-1" charset="0"/>
        </a:defRPr>
      </a:lvl5pPr>
      <a:lvl6pPr marL="457189" algn="l" rtl="0" eaLnBrk="1" fontAlgn="base" hangingPunct="1">
        <a:spcBef>
          <a:spcPct val="0"/>
        </a:spcBef>
        <a:spcAft>
          <a:spcPct val="0"/>
        </a:spcAft>
        <a:defRPr sz="2800">
          <a:solidFill>
            <a:schemeClr val="tx1"/>
          </a:solidFill>
          <a:latin typeface="Verdana" pitchFamily="-1" charset="0"/>
        </a:defRPr>
      </a:lvl6pPr>
      <a:lvl7pPr marL="914377" algn="l" rtl="0" eaLnBrk="1" fontAlgn="base" hangingPunct="1">
        <a:spcBef>
          <a:spcPct val="0"/>
        </a:spcBef>
        <a:spcAft>
          <a:spcPct val="0"/>
        </a:spcAft>
        <a:defRPr sz="2800">
          <a:solidFill>
            <a:schemeClr val="tx1"/>
          </a:solidFill>
          <a:latin typeface="Verdana" pitchFamily="-1" charset="0"/>
        </a:defRPr>
      </a:lvl7pPr>
      <a:lvl8pPr marL="1371566" algn="l" rtl="0" eaLnBrk="1" fontAlgn="base" hangingPunct="1">
        <a:spcBef>
          <a:spcPct val="0"/>
        </a:spcBef>
        <a:spcAft>
          <a:spcPct val="0"/>
        </a:spcAft>
        <a:defRPr sz="2800">
          <a:solidFill>
            <a:schemeClr val="tx1"/>
          </a:solidFill>
          <a:latin typeface="Verdana" pitchFamily="-1" charset="0"/>
        </a:defRPr>
      </a:lvl8pPr>
      <a:lvl9pPr marL="1828754" algn="l" rtl="0" eaLnBrk="1" fontAlgn="base" hangingPunct="1">
        <a:spcBef>
          <a:spcPct val="0"/>
        </a:spcBef>
        <a:spcAft>
          <a:spcPct val="0"/>
        </a:spcAft>
        <a:defRPr sz="2800">
          <a:solidFill>
            <a:schemeClr val="tx1"/>
          </a:solidFill>
          <a:latin typeface="Verdana" pitchFamily="-1" charset="0"/>
        </a:defRPr>
      </a:lvl9pPr>
    </p:titleStyle>
    <p:bodyStyle>
      <a:lvl1pPr marL="342891" indent="-342891" algn="l" rtl="0" eaLnBrk="1" fontAlgn="base" hangingPunct="1">
        <a:spcBef>
          <a:spcPct val="20000"/>
        </a:spcBef>
        <a:spcAft>
          <a:spcPct val="0"/>
        </a:spcAft>
        <a:buClr>
          <a:srgbClr val="920049"/>
        </a:buClr>
        <a:buChar char="•"/>
        <a:defRPr>
          <a:solidFill>
            <a:schemeClr val="tx1"/>
          </a:solidFill>
          <a:latin typeface="+mn-lt"/>
          <a:ea typeface="+mn-ea"/>
          <a:cs typeface="+mn-cs"/>
        </a:defRPr>
      </a:lvl1pPr>
      <a:lvl2pPr marL="742932" indent="-285744" algn="l" rtl="0" eaLnBrk="1" fontAlgn="base" hangingPunct="1">
        <a:spcBef>
          <a:spcPct val="20000"/>
        </a:spcBef>
        <a:spcAft>
          <a:spcPct val="0"/>
        </a:spcAft>
        <a:buClr>
          <a:srgbClr val="920049"/>
        </a:buClr>
        <a:buChar char="•"/>
        <a:defRPr>
          <a:solidFill>
            <a:schemeClr val="tx1"/>
          </a:solidFill>
          <a:latin typeface="+mn-lt"/>
          <a:ea typeface="ＭＳ Ｐゴシック" pitchFamily="-1" charset="-128"/>
        </a:defRPr>
      </a:lvl2pPr>
      <a:lvl3pPr marL="1142971" indent="-228594" algn="l" rtl="0" eaLnBrk="1" fontAlgn="base" hangingPunct="1">
        <a:spcBef>
          <a:spcPct val="20000"/>
        </a:spcBef>
        <a:spcAft>
          <a:spcPct val="0"/>
        </a:spcAft>
        <a:buClr>
          <a:srgbClr val="920049"/>
        </a:buClr>
        <a:buChar char="•"/>
        <a:defRPr sz="1600">
          <a:solidFill>
            <a:schemeClr val="tx1"/>
          </a:solidFill>
          <a:latin typeface="+mn-lt"/>
          <a:ea typeface="ＭＳ Ｐゴシック" pitchFamily="-1" charset="-128"/>
        </a:defRPr>
      </a:lvl3pPr>
      <a:lvl4pPr marL="1562061" indent="-228594" algn="l" rtl="0" eaLnBrk="1" fontAlgn="base" hangingPunct="1">
        <a:spcBef>
          <a:spcPct val="20000"/>
        </a:spcBef>
        <a:spcAft>
          <a:spcPct val="0"/>
        </a:spcAft>
        <a:buClr>
          <a:srgbClr val="920049"/>
        </a:buClr>
        <a:buChar char="–"/>
        <a:defRPr sz="1400">
          <a:solidFill>
            <a:schemeClr val="tx1"/>
          </a:solidFill>
          <a:latin typeface="+mn-lt"/>
          <a:ea typeface="ＭＳ Ｐゴシック" pitchFamily="-1" charset="-128"/>
        </a:defRPr>
      </a:lvl4pPr>
      <a:lvl5pPr marL="1981150" indent="-228594" algn="l" rtl="0" eaLnBrk="1" fontAlgn="base" hangingPunct="1">
        <a:spcBef>
          <a:spcPct val="20000"/>
        </a:spcBef>
        <a:spcAft>
          <a:spcPct val="0"/>
        </a:spcAft>
        <a:buClr>
          <a:srgbClr val="920049"/>
        </a:buClr>
        <a:buChar char="»"/>
        <a:defRPr sz="1200" i="1">
          <a:solidFill>
            <a:schemeClr val="tx1"/>
          </a:solidFill>
          <a:latin typeface="+mn-lt"/>
          <a:ea typeface="ＭＳ Ｐゴシック" pitchFamily="-1" charset="-128"/>
        </a:defRPr>
      </a:lvl5pPr>
      <a:lvl6pPr marL="2438339" indent="-228594" algn="l" rtl="0" eaLnBrk="1" fontAlgn="base" hangingPunct="1">
        <a:spcBef>
          <a:spcPct val="20000"/>
        </a:spcBef>
        <a:spcAft>
          <a:spcPct val="0"/>
        </a:spcAft>
        <a:buClr>
          <a:srgbClr val="920049"/>
        </a:buClr>
        <a:buChar char="»"/>
        <a:defRPr sz="1200" i="1">
          <a:solidFill>
            <a:schemeClr val="tx1"/>
          </a:solidFill>
          <a:latin typeface="+mn-lt"/>
          <a:ea typeface="ＭＳ Ｐゴシック" pitchFamily="-1" charset="-128"/>
        </a:defRPr>
      </a:lvl6pPr>
      <a:lvl7pPr marL="2895528" indent="-228594" algn="l" rtl="0" eaLnBrk="1" fontAlgn="base" hangingPunct="1">
        <a:spcBef>
          <a:spcPct val="20000"/>
        </a:spcBef>
        <a:spcAft>
          <a:spcPct val="0"/>
        </a:spcAft>
        <a:buClr>
          <a:srgbClr val="920049"/>
        </a:buClr>
        <a:buChar char="»"/>
        <a:defRPr sz="1200" i="1">
          <a:solidFill>
            <a:schemeClr val="tx1"/>
          </a:solidFill>
          <a:latin typeface="+mn-lt"/>
          <a:ea typeface="ＭＳ Ｐゴシック" pitchFamily="-1" charset="-128"/>
        </a:defRPr>
      </a:lvl7pPr>
      <a:lvl8pPr marL="3352716" indent="-228594" algn="l" rtl="0" eaLnBrk="1" fontAlgn="base" hangingPunct="1">
        <a:spcBef>
          <a:spcPct val="20000"/>
        </a:spcBef>
        <a:spcAft>
          <a:spcPct val="0"/>
        </a:spcAft>
        <a:buClr>
          <a:srgbClr val="920049"/>
        </a:buClr>
        <a:buChar char="»"/>
        <a:defRPr sz="1200" i="1">
          <a:solidFill>
            <a:schemeClr val="tx1"/>
          </a:solidFill>
          <a:latin typeface="+mn-lt"/>
          <a:ea typeface="ＭＳ Ｐゴシック" pitchFamily="-1" charset="-128"/>
        </a:defRPr>
      </a:lvl8pPr>
      <a:lvl9pPr marL="3809905" indent="-228594" algn="l" rtl="0" eaLnBrk="1" fontAlgn="base" hangingPunct="1">
        <a:spcBef>
          <a:spcPct val="20000"/>
        </a:spcBef>
        <a:spcAft>
          <a:spcPct val="0"/>
        </a:spcAft>
        <a:buClr>
          <a:srgbClr val="920049"/>
        </a:buClr>
        <a:buChar char="»"/>
        <a:defRPr sz="1200" i="1">
          <a:solidFill>
            <a:schemeClr val="tx1"/>
          </a:solidFill>
          <a:latin typeface="+mn-lt"/>
          <a:ea typeface="ＭＳ Ｐゴシック" pitchFamily="-1" charset="-128"/>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9" name="TextBox 8"/>
          <p:cNvSpPr txBox="1"/>
          <p:nvPr userDrawn="1"/>
        </p:nvSpPr>
        <p:spPr>
          <a:xfrm>
            <a:off x="624000" y="6474768"/>
            <a:ext cx="2946400" cy="230832"/>
          </a:xfrm>
          <a:prstGeom prst="rect">
            <a:avLst/>
          </a:prstGeom>
          <a:noFill/>
        </p:spPr>
        <p:txBody>
          <a:bodyPr wrap="square" lIns="0" rIns="0" rtlCol="0">
            <a:spAutoFit/>
          </a:bodyPr>
          <a:lstStyle/>
          <a:p>
            <a:pPr algn="l"/>
            <a:r>
              <a:rPr lang="en-US" sz="900">
                <a:solidFill>
                  <a:srgbClr val="8A7967"/>
                </a:solidFill>
                <a:latin typeface="Arial"/>
                <a:cs typeface="Arial"/>
              </a:rPr>
              <a:t>MRC Integrative</a:t>
            </a:r>
            <a:r>
              <a:rPr lang="en-US" sz="900" baseline="0">
                <a:solidFill>
                  <a:srgbClr val="8A7967"/>
                </a:solidFill>
                <a:latin typeface="Arial"/>
                <a:cs typeface="Arial"/>
              </a:rPr>
              <a:t> Epidemiology Unit</a:t>
            </a:r>
            <a:endParaRPr lang="en-US" sz="900">
              <a:solidFill>
                <a:srgbClr val="8A7967"/>
              </a:solidFill>
              <a:latin typeface="Arial"/>
              <a:cs typeface="Arial"/>
            </a:endParaRPr>
          </a:p>
        </p:txBody>
      </p:sp>
      <p:pic>
        <p:nvPicPr>
          <p:cNvPr id="13" name="Picture 2" descr="PP1.jpg"/>
          <p:cNvPicPr>
            <a:picLocks noChangeAspect="1"/>
          </p:cNvPicPr>
          <p:nvPr userDrawn="1"/>
        </p:nvPicPr>
        <p:blipFill>
          <a:blip r:embed="rId3"/>
          <a:srcRect/>
          <a:stretch>
            <a:fillRect/>
          </a:stretch>
        </p:blipFill>
        <p:spPr bwMode="auto">
          <a:xfrm>
            <a:off x="0" y="1439868"/>
            <a:ext cx="2448984" cy="1512887"/>
          </a:xfrm>
          <a:prstGeom prst="rect">
            <a:avLst/>
          </a:prstGeom>
          <a:noFill/>
          <a:ln w="9525">
            <a:noFill/>
            <a:miter lim="800000"/>
            <a:headEnd/>
            <a:tailEnd/>
          </a:ln>
        </p:spPr>
      </p:pic>
      <p:pic>
        <p:nvPicPr>
          <p:cNvPr id="14" name="Picture 3" descr="PP1.jpg"/>
          <p:cNvPicPr>
            <a:picLocks noChangeAspect="1"/>
          </p:cNvPicPr>
          <p:nvPr userDrawn="1"/>
        </p:nvPicPr>
        <p:blipFill>
          <a:blip r:embed="rId4"/>
          <a:srcRect/>
          <a:stretch>
            <a:fillRect/>
          </a:stretch>
        </p:blipFill>
        <p:spPr bwMode="auto">
          <a:xfrm>
            <a:off x="2448984" y="1439868"/>
            <a:ext cx="2590800" cy="1512887"/>
          </a:xfrm>
          <a:prstGeom prst="rect">
            <a:avLst/>
          </a:prstGeom>
          <a:noFill/>
          <a:ln w="9525">
            <a:noFill/>
            <a:miter lim="800000"/>
            <a:headEnd/>
            <a:tailEnd/>
          </a:ln>
        </p:spPr>
      </p:pic>
      <p:pic>
        <p:nvPicPr>
          <p:cNvPr id="15" name="Picture 4" descr="PP1.jpg"/>
          <p:cNvPicPr>
            <a:picLocks noChangeAspect="1"/>
          </p:cNvPicPr>
          <p:nvPr userDrawn="1"/>
        </p:nvPicPr>
        <p:blipFill>
          <a:blip r:embed="rId5"/>
          <a:srcRect/>
          <a:stretch>
            <a:fillRect/>
          </a:stretch>
        </p:blipFill>
        <p:spPr bwMode="auto">
          <a:xfrm>
            <a:off x="5039784" y="1439868"/>
            <a:ext cx="2275416" cy="1512887"/>
          </a:xfrm>
          <a:prstGeom prst="rect">
            <a:avLst/>
          </a:prstGeom>
          <a:noFill/>
          <a:ln w="9525">
            <a:noFill/>
            <a:miter lim="800000"/>
            <a:headEnd/>
            <a:tailEnd/>
          </a:ln>
        </p:spPr>
      </p:pic>
      <p:pic>
        <p:nvPicPr>
          <p:cNvPr id="16" name="Picture 5" descr="PP1.jpg"/>
          <p:cNvPicPr>
            <a:picLocks noChangeAspect="1"/>
          </p:cNvPicPr>
          <p:nvPr userDrawn="1"/>
        </p:nvPicPr>
        <p:blipFill>
          <a:blip r:embed="rId6"/>
          <a:srcRect/>
          <a:stretch>
            <a:fillRect/>
          </a:stretch>
        </p:blipFill>
        <p:spPr bwMode="auto">
          <a:xfrm>
            <a:off x="7315203" y="1439868"/>
            <a:ext cx="2425700" cy="1512887"/>
          </a:xfrm>
          <a:prstGeom prst="rect">
            <a:avLst/>
          </a:prstGeom>
          <a:noFill/>
          <a:ln w="9525">
            <a:noFill/>
            <a:miter lim="800000"/>
            <a:headEnd/>
            <a:tailEnd/>
          </a:ln>
        </p:spPr>
      </p:pic>
      <p:pic>
        <p:nvPicPr>
          <p:cNvPr id="17" name="Picture 6" descr="PP1.jpg"/>
          <p:cNvPicPr>
            <a:picLocks noChangeAspect="1"/>
          </p:cNvPicPr>
          <p:nvPr userDrawn="1"/>
        </p:nvPicPr>
        <p:blipFill>
          <a:blip r:embed="rId7"/>
          <a:srcRect/>
          <a:stretch>
            <a:fillRect/>
          </a:stretch>
        </p:blipFill>
        <p:spPr bwMode="auto">
          <a:xfrm>
            <a:off x="9743020" y="1439868"/>
            <a:ext cx="2444749" cy="1512887"/>
          </a:xfrm>
          <a:prstGeom prst="rect">
            <a:avLst/>
          </a:prstGeom>
          <a:noFill/>
          <a:ln w="9525">
            <a:noFill/>
            <a:miter lim="800000"/>
            <a:headEnd/>
            <a:tailEnd/>
          </a:ln>
        </p:spPr>
      </p:pic>
      <p:pic>
        <p:nvPicPr>
          <p:cNvPr id="10" name="Picture 9">
            <a:extLst>
              <a:ext uri="{FF2B5EF4-FFF2-40B4-BE49-F238E27FC236}">
                <a16:creationId xmlns:a16="http://schemas.microsoft.com/office/drawing/2014/main" id="{3E624CCA-923A-3E41-AAF5-A622262E66CB}"/>
              </a:ext>
            </a:extLst>
          </p:cNvPr>
          <p:cNvPicPr>
            <a:picLocks noChangeAspect="1"/>
          </p:cNvPicPr>
          <p:nvPr userDrawn="1"/>
        </p:nvPicPr>
        <p:blipFill>
          <a:blip r:embed="rId8"/>
          <a:stretch>
            <a:fillRect/>
          </a:stretch>
        </p:blipFill>
        <p:spPr>
          <a:xfrm>
            <a:off x="-72008" y="-331180"/>
            <a:ext cx="5879976" cy="2103996"/>
          </a:xfrm>
          <a:prstGeom prst="rect">
            <a:avLst/>
          </a:prstGeom>
        </p:spPr>
      </p:pic>
      <p:pic>
        <p:nvPicPr>
          <p:cNvPr id="11" name="Picture 10">
            <a:extLst>
              <a:ext uri="{FF2B5EF4-FFF2-40B4-BE49-F238E27FC236}">
                <a16:creationId xmlns:a16="http://schemas.microsoft.com/office/drawing/2014/main" id="{86C1C343-81C2-1143-A216-7879F36F962E}"/>
              </a:ext>
            </a:extLst>
          </p:cNvPr>
          <p:cNvPicPr>
            <a:picLocks noChangeAspect="1"/>
          </p:cNvPicPr>
          <p:nvPr userDrawn="1"/>
        </p:nvPicPr>
        <p:blipFill>
          <a:blip r:embed="rId9"/>
          <a:stretch>
            <a:fillRect/>
          </a:stretch>
        </p:blipFill>
        <p:spPr>
          <a:xfrm>
            <a:off x="5375920" y="212432"/>
            <a:ext cx="2088232" cy="1056328"/>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ctr" defTabSz="457189"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457189" rtl="0" eaLnBrk="1" latinLnBrk="0" hangingPunct="1">
        <a:spcBef>
          <a:spcPct val="20000"/>
        </a:spcBef>
        <a:buFont typeface="Arial"/>
        <a:buChar char="•"/>
        <a:defRPr sz="3200" kern="1200">
          <a:solidFill>
            <a:schemeClr val="tx1"/>
          </a:solidFill>
          <a:latin typeface="+mn-lt"/>
          <a:ea typeface="+mn-ea"/>
          <a:cs typeface="+mn-cs"/>
        </a:defRPr>
      </a:lvl1pPr>
      <a:lvl2pPr marL="742932" indent="-285744" algn="l" defTabSz="457189" rtl="0" eaLnBrk="1" latinLnBrk="0" hangingPunct="1">
        <a:spcBef>
          <a:spcPct val="20000"/>
        </a:spcBef>
        <a:buFont typeface="Arial"/>
        <a:buChar char="–"/>
        <a:defRPr sz="2800" kern="1200">
          <a:solidFill>
            <a:schemeClr val="tx1"/>
          </a:solidFill>
          <a:latin typeface="+mn-lt"/>
          <a:ea typeface="+mn-ea"/>
          <a:cs typeface="+mn-cs"/>
        </a:defRPr>
      </a:lvl2pPr>
      <a:lvl3pPr marL="1142971" indent="-228594" algn="l" defTabSz="457189" rtl="0" eaLnBrk="1" latinLnBrk="0" hangingPunct="1">
        <a:spcBef>
          <a:spcPct val="20000"/>
        </a:spcBef>
        <a:buFont typeface="Arial"/>
        <a:buChar char="•"/>
        <a:defRPr sz="2400" kern="1200">
          <a:solidFill>
            <a:schemeClr val="tx1"/>
          </a:solidFill>
          <a:latin typeface="+mn-lt"/>
          <a:ea typeface="+mn-ea"/>
          <a:cs typeface="+mn-cs"/>
        </a:defRPr>
      </a:lvl3pPr>
      <a:lvl4pPr marL="1600160" indent="-228594" algn="l" defTabSz="457189" rtl="0" eaLnBrk="1" latinLnBrk="0" hangingPunct="1">
        <a:spcBef>
          <a:spcPct val="20000"/>
        </a:spcBef>
        <a:buFont typeface="Arial"/>
        <a:buChar char="–"/>
        <a:defRPr sz="2000" kern="1200">
          <a:solidFill>
            <a:schemeClr val="tx1"/>
          </a:solidFill>
          <a:latin typeface="+mn-lt"/>
          <a:ea typeface="+mn-ea"/>
          <a:cs typeface="+mn-cs"/>
        </a:defRPr>
      </a:lvl4pPr>
      <a:lvl5pPr marL="2057349" indent="-228594" algn="l" defTabSz="457189" rtl="0" eaLnBrk="1" latinLnBrk="0" hangingPunct="1">
        <a:spcBef>
          <a:spcPct val="20000"/>
        </a:spcBef>
        <a:buFont typeface="Arial"/>
        <a:buChar char="»"/>
        <a:defRPr sz="2000" kern="1200">
          <a:solidFill>
            <a:schemeClr val="tx1"/>
          </a:solidFill>
          <a:latin typeface="+mn-lt"/>
          <a:ea typeface="+mn-ea"/>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21890" name="Rectangle 2"/>
          <p:cNvSpPr>
            <a:spLocks noGrp="1" noChangeArrowheads="1"/>
          </p:cNvSpPr>
          <p:nvPr>
            <p:ph type="body" idx="1"/>
          </p:nvPr>
        </p:nvSpPr>
        <p:spPr bwMode="auto">
          <a:xfrm>
            <a:off x="609600" y="1524000"/>
            <a:ext cx="10871200"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21891" name="Rectangle 3"/>
          <p:cNvSpPr>
            <a:spLocks noGrp="1" noChangeArrowheads="1"/>
          </p:cNvSpPr>
          <p:nvPr>
            <p:ph type="title"/>
          </p:nvPr>
        </p:nvSpPr>
        <p:spPr bwMode="auto">
          <a:xfrm>
            <a:off x="609600" y="458792"/>
            <a:ext cx="10871200" cy="8096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endParaRPr lang="en-US" dirty="0"/>
          </a:p>
        </p:txBody>
      </p:sp>
      <p:sp>
        <p:nvSpPr>
          <p:cNvPr id="6" name="Line 11"/>
          <p:cNvSpPr>
            <a:spLocks noChangeShapeType="1"/>
          </p:cNvSpPr>
          <p:nvPr userDrawn="1"/>
        </p:nvSpPr>
        <p:spPr bwMode="auto">
          <a:xfrm>
            <a:off x="624000" y="1447800"/>
            <a:ext cx="10848000" cy="0"/>
          </a:xfrm>
          <a:prstGeom prst="line">
            <a:avLst/>
          </a:prstGeom>
          <a:noFill/>
          <a:ln w="19050" cap="flat" cmpd="sng" algn="ctr">
            <a:solidFill>
              <a:srgbClr val="8A7967"/>
            </a:solidFill>
            <a:prstDash val="solid"/>
            <a:round/>
            <a:headEnd type="none" w="med" len="med"/>
            <a:tailEnd type="none" w="med" len="med"/>
          </a:ln>
          <a:effectLst/>
        </p:spPr>
        <p:txBody>
          <a:bodyPr wrap="none" anchor="ctr">
            <a:prstTxWarp prst="textNoShape">
              <a:avLst/>
            </a:prstTxWarp>
          </a:bodyPr>
          <a:lstStyle/>
          <a:p>
            <a:endParaRPr lang="en-US" sz="2400"/>
          </a:p>
        </p:txBody>
      </p:sp>
      <p:sp>
        <p:nvSpPr>
          <p:cNvPr id="8" name="TextBox 7"/>
          <p:cNvSpPr txBox="1"/>
          <p:nvPr userDrawn="1"/>
        </p:nvSpPr>
        <p:spPr>
          <a:xfrm>
            <a:off x="624000" y="6474768"/>
            <a:ext cx="2946400" cy="230832"/>
          </a:xfrm>
          <a:prstGeom prst="rect">
            <a:avLst/>
          </a:prstGeom>
          <a:noFill/>
        </p:spPr>
        <p:txBody>
          <a:bodyPr wrap="square" lIns="0" rIns="0" rtlCol="0">
            <a:spAutoFit/>
          </a:bodyPr>
          <a:lstStyle/>
          <a:p>
            <a:pPr algn="l"/>
            <a:r>
              <a:rPr lang="en-US" sz="900">
                <a:solidFill>
                  <a:srgbClr val="8A7967"/>
                </a:solidFill>
                <a:latin typeface="Arial"/>
                <a:cs typeface="Arial"/>
              </a:rPr>
              <a:t>MRC Integrative</a:t>
            </a:r>
            <a:r>
              <a:rPr lang="en-US" sz="900" baseline="0">
                <a:solidFill>
                  <a:srgbClr val="8A7967"/>
                </a:solidFill>
                <a:latin typeface="Arial"/>
                <a:cs typeface="Arial"/>
              </a:rPr>
              <a:t> Epidemiology Unit</a:t>
            </a:r>
            <a:endParaRPr lang="en-US" sz="900">
              <a:solidFill>
                <a:srgbClr val="8A7967"/>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ransition spd="med"/>
  <p:txStyles>
    <p:titleStyle>
      <a:lvl1pPr algn="l" rtl="0" fontAlgn="base">
        <a:spcBef>
          <a:spcPct val="0"/>
        </a:spcBef>
        <a:spcAft>
          <a:spcPct val="0"/>
        </a:spcAft>
        <a:defRPr sz="2800">
          <a:solidFill>
            <a:schemeClr val="tx1"/>
          </a:solidFill>
          <a:latin typeface="+mj-lt"/>
          <a:ea typeface="+mj-ea"/>
          <a:cs typeface="+mj-cs"/>
        </a:defRPr>
      </a:lvl1pPr>
      <a:lvl2pPr algn="l" rtl="0" fontAlgn="base">
        <a:spcBef>
          <a:spcPct val="0"/>
        </a:spcBef>
        <a:spcAft>
          <a:spcPct val="0"/>
        </a:spcAft>
        <a:defRPr sz="2800">
          <a:solidFill>
            <a:schemeClr val="tx1"/>
          </a:solidFill>
          <a:latin typeface="Verdana" pitchFamily="-1" charset="0"/>
        </a:defRPr>
      </a:lvl2pPr>
      <a:lvl3pPr algn="l" rtl="0" fontAlgn="base">
        <a:spcBef>
          <a:spcPct val="0"/>
        </a:spcBef>
        <a:spcAft>
          <a:spcPct val="0"/>
        </a:spcAft>
        <a:defRPr sz="2800">
          <a:solidFill>
            <a:schemeClr val="tx1"/>
          </a:solidFill>
          <a:latin typeface="Verdana" pitchFamily="-1" charset="0"/>
        </a:defRPr>
      </a:lvl3pPr>
      <a:lvl4pPr algn="l" rtl="0" fontAlgn="base">
        <a:spcBef>
          <a:spcPct val="0"/>
        </a:spcBef>
        <a:spcAft>
          <a:spcPct val="0"/>
        </a:spcAft>
        <a:defRPr sz="2800">
          <a:solidFill>
            <a:schemeClr val="tx1"/>
          </a:solidFill>
          <a:latin typeface="Verdana" pitchFamily="-1" charset="0"/>
        </a:defRPr>
      </a:lvl4pPr>
      <a:lvl5pPr algn="l" rtl="0" fontAlgn="base">
        <a:spcBef>
          <a:spcPct val="0"/>
        </a:spcBef>
        <a:spcAft>
          <a:spcPct val="0"/>
        </a:spcAft>
        <a:defRPr sz="2800">
          <a:solidFill>
            <a:schemeClr val="tx1"/>
          </a:solidFill>
          <a:latin typeface="Verdana" pitchFamily="-1" charset="0"/>
        </a:defRPr>
      </a:lvl5pPr>
      <a:lvl6pPr marL="457189" algn="l" rtl="0" fontAlgn="base">
        <a:spcBef>
          <a:spcPct val="0"/>
        </a:spcBef>
        <a:spcAft>
          <a:spcPct val="0"/>
        </a:spcAft>
        <a:defRPr sz="2800">
          <a:solidFill>
            <a:schemeClr val="tx1"/>
          </a:solidFill>
          <a:latin typeface="Verdana" pitchFamily="-1" charset="0"/>
        </a:defRPr>
      </a:lvl6pPr>
      <a:lvl7pPr marL="914377" algn="l" rtl="0" fontAlgn="base">
        <a:spcBef>
          <a:spcPct val="0"/>
        </a:spcBef>
        <a:spcAft>
          <a:spcPct val="0"/>
        </a:spcAft>
        <a:defRPr sz="2800">
          <a:solidFill>
            <a:schemeClr val="tx1"/>
          </a:solidFill>
          <a:latin typeface="Verdana" pitchFamily="-1" charset="0"/>
        </a:defRPr>
      </a:lvl7pPr>
      <a:lvl8pPr marL="1371566" algn="l" rtl="0" fontAlgn="base">
        <a:spcBef>
          <a:spcPct val="0"/>
        </a:spcBef>
        <a:spcAft>
          <a:spcPct val="0"/>
        </a:spcAft>
        <a:defRPr sz="2800">
          <a:solidFill>
            <a:schemeClr val="tx1"/>
          </a:solidFill>
          <a:latin typeface="Verdana" pitchFamily="-1" charset="0"/>
        </a:defRPr>
      </a:lvl8pPr>
      <a:lvl9pPr marL="1828754" algn="l" rtl="0" fontAlgn="base">
        <a:spcBef>
          <a:spcPct val="0"/>
        </a:spcBef>
        <a:spcAft>
          <a:spcPct val="0"/>
        </a:spcAft>
        <a:defRPr sz="2800">
          <a:solidFill>
            <a:schemeClr val="tx1"/>
          </a:solidFill>
          <a:latin typeface="Verdana" pitchFamily="-1" charset="0"/>
        </a:defRPr>
      </a:lvl9pPr>
    </p:titleStyle>
    <p:body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18.png"/><Relationship Id="rId5" Type="http://schemas.openxmlformats.org/officeDocument/2006/relationships/hyperlink" Target="http://bristol-medical-stat.bristol.ac.uk:3838/MR-Vis/" TargetMode="Externa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9.tiff"/><Relationship Id="rId7"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2.JPG"/><Relationship Id="rId5" Type="http://schemas.openxmlformats.org/officeDocument/2006/relationships/image" Target="../media/image21.gif"/><Relationship Id="rId4" Type="http://schemas.openxmlformats.org/officeDocument/2006/relationships/image" Target="../media/image20.JPG"/></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emf"/></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93CAF-671E-E94E-B534-397F0156AFDB}"/>
              </a:ext>
            </a:extLst>
          </p:cNvPr>
          <p:cNvSpPr>
            <a:spLocks noGrp="1"/>
          </p:cNvSpPr>
          <p:nvPr>
            <p:ph type="ctrTitle"/>
          </p:nvPr>
        </p:nvSpPr>
        <p:spPr/>
        <p:txBody>
          <a:bodyPr/>
          <a:lstStyle/>
          <a:p>
            <a:r>
              <a:rPr lang="en-GB" sz="3600" dirty="0">
                <a:latin typeface="Calibri" panose="020F0502020204030204" pitchFamily="34" charset="0"/>
                <a:cs typeface="Calibri" panose="020F0502020204030204" pitchFamily="34" charset="0"/>
              </a:rPr>
              <a:t>Annual review – year 1</a:t>
            </a:r>
          </a:p>
        </p:txBody>
      </p:sp>
      <p:sp>
        <p:nvSpPr>
          <p:cNvPr id="3" name="Subtitle 2">
            <a:extLst>
              <a:ext uri="{FF2B5EF4-FFF2-40B4-BE49-F238E27FC236}">
                <a16:creationId xmlns:a16="http://schemas.microsoft.com/office/drawing/2014/main" id="{1E0AB771-7218-8F4B-B6EF-CEA9A0DFB134}"/>
              </a:ext>
            </a:extLst>
          </p:cNvPr>
          <p:cNvSpPr>
            <a:spLocks noGrp="1"/>
          </p:cNvSpPr>
          <p:nvPr>
            <p:ph type="subTitle" idx="1"/>
          </p:nvPr>
        </p:nvSpPr>
        <p:spPr/>
        <p:txBody>
          <a:bodyPr/>
          <a:lstStyle/>
          <a:p>
            <a:r>
              <a:rPr lang="en-GB" sz="2400" dirty="0">
                <a:latin typeface="Calibri" panose="020F0502020204030204" pitchFamily="34" charset="0"/>
                <a:cs typeface="Calibri" panose="020F0502020204030204" pitchFamily="34" charset="0"/>
              </a:rPr>
              <a:t>Matthew Lee</a:t>
            </a:r>
          </a:p>
          <a:p>
            <a:r>
              <a:rPr lang="en-GB" sz="2400" dirty="0">
                <a:latin typeface="Calibri" panose="020F0502020204030204" pitchFamily="34" charset="0"/>
                <a:cs typeface="Calibri" panose="020F0502020204030204" pitchFamily="34" charset="0"/>
              </a:rPr>
              <a:t>Medical Research Council Integrative Epidemiology Unit</a:t>
            </a:r>
          </a:p>
          <a:p>
            <a:fld id="{C2504F44-C99C-D445-9810-CEC086C64A26}" type="datetime2">
              <a:rPr lang="en-GB" sz="2400">
                <a:latin typeface="Calibri" panose="020F0502020204030204" pitchFamily="34" charset="0"/>
                <a:cs typeface="Calibri" panose="020F0502020204030204" pitchFamily="34" charset="0"/>
              </a:rPr>
              <a:t>Wednesday, 21 November 2018</a:t>
            </a:fld>
            <a:endParaRPr lang="en-GB" sz="2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58119309"/>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3F29B-8D51-2A4F-89B3-90B44E7E8FAB}"/>
              </a:ext>
            </a:extLst>
          </p:cNvPr>
          <p:cNvSpPr>
            <a:spLocks noGrp="1"/>
          </p:cNvSpPr>
          <p:nvPr>
            <p:ph type="title"/>
          </p:nvPr>
        </p:nvSpPr>
        <p:spPr/>
        <p:txBody>
          <a:bodyPr/>
          <a:lstStyle/>
          <a:p>
            <a:r>
              <a:rPr lang="en-GB">
                <a:hlinkClick r:id="rId5"/>
              </a:rPr>
              <a:t>MR visualisation tool</a:t>
            </a:r>
            <a:endParaRPr lang="en-GB"/>
          </a:p>
        </p:txBody>
      </p:sp>
      <p:pic>
        <p:nvPicPr>
          <p:cNvPr id="12" name="Screen Recording 2018-11-22 at 11.16.32.mov">
            <a:hlinkClick r:id="" action="ppaction://media"/>
            <a:extLst>
              <a:ext uri="{FF2B5EF4-FFF2-40B4-BE49-F238E27FC236}">
                <a16:creationId xmlns:a16="http://schemas.microsoft.com/office/drawing/2014/main" id="{EC79210A-13DE-3E47-A939-2159009DF2CB}"/>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1154150" y="1485685"/>
            <a:ext cx="9883700" cy="4983378"/>
          </a:xfrm>
        </p:spPr>
      </p:pic>
    </p:spTree>
    <p:extLst>
      <p:ext uri="{BB962C8B-B14F-4D97-AF65-F5344CB8AC3E}">
        <p14:creationId xmlns:p14="http://schemas.microsoft.com/office/powerpoint/2010/main" val="19202736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4105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F70F2-0F86-D24A-A9C1-A2136B0B40A3}"/>
              </a:ext>
            </a:extLst>
          </p:cNvPr>
          <p:cNvSpPr>
            <a:spLocks noGrp="1"/>
          </p:cNvSpPr>
          <p:nvPr>
            <p:ph type="title"/>
          </p:nvPr>
        </p:nvSpPr>
        <p:spPr/>
        <p:txBody>
          <a:bodyPr/>
          <a:lstStyle/>
          <a:p>
            <a:r>
              <a:rPr lang="en-GB"/>
              <a:t>Ongoing and future work</a:t>
            </a:r>
          </a:p>
        </p:txBody>
      </p:sp>
      <p:sp>
        <p:nvSpPr>
          <p:cNvPr id="3" name="Content Placeholder 2">
            <a:extLst>
              <a:ext uri="{FF2B5EF4-FFF2-40B4-BE49-F238E27FC236}">
                <a16:creationId xmlns:a16="http://schemas.microsoft.com/office/drawing/2014/main" id="{ACDB2364-FA10-7643-848A-6AA230ECCAC1}"/>
              </a:ext>
            </a:extLst>
          </p:cNvPr>
          <p:cNvSpPr>
            <a:spLocks noGrp="1"/>
          </p:cNvSpPr>
          <p:nvPr>
            <p:ph sz="half" idx="1"/>
          </p:nvPr>
        </p:nvSpPr>
        <p:spPr>
          <a:xfrm>
            <a:off x="609600" y="1800000"/>
            <a:ext cx="5080000" cy="4572000"/>
          </a:xfrm>
        </p:spPr>
        <p:txBody>
          <a:bodyPr/>
          <a:lstStyle/>
          <a:p>
            <a:r>
              <a:rPr lang="en-GB" dirty="0"/>
              <a:t>Tim </a:t>
            </a:r>
            <a:r>
              <a:rPr lang="en-GB" dirty="0" err="1"/>
              <a:t>Frayling</a:t>
            </a:r>
            <a:r>
              <a:rPr lang="en-GB" dirty="0"/>
              <a:t> work</a:t>
            </a:r>
          </a:p>
          <a:p>
            <a:pPr lvl="1"/>
            <a:r>
              <a:rPr lang="en-GB" dirty="0"/>
              <a:t>Favourable adiposity &amp; BMI</a:t>
            </a:r>
          </a:p>
          <a:p>
            <a:pPr lvl="1"/>
            <a:r>
              <a:rPr lang="en-GB" dirty="0"/>
              <a:t>GRS -&gt; metabolites</a:t>
            </a:r>
          </a:p>
          <a:p>
            <a:pPr marL="457188" lvl="1" indent="0">
              <a:buNone/>
            </a:pPr>
            <a:endParaRPr lang="en-GB" dirty="0"/>
          </a:p>
          <a:p>
            <a:r>
              <a:rPr lang="en-GB" dirty="0"/>
              <a:t>Flemish Gut Flora Project</a:t>
            </a:r>
          </a:p>
          <a:p>
            <a:pPr lvl="1"/>
            <a:r>
              <a:rPr lang="en-GB" dirty="0"/>
              <a:t>Observational analysis</a:t>
            </a:r>
          </a:p>
          <a:p>
            <a:pPr lvl="1"/>
            <a:r>
              <a:rPr lang="en-GB" dirty="0"/>
              <a:t>Prediction using GRSs</a:t>
            </a:r>
          </a:p>
          <a:p>
            <a:pPr lvl="1"/>
            <a:r>
              <a:rPr lang="en-GB" dirty="0"/>
              <a:t>One-sample MR</a:t>
            </a:r>
          </a:p>
        </p:txBody>
      </p:sp>
      <p:sp>
        <p:nvSpPr>
          <p:cNvPr id="4" name="Content Placeholder 3">
            <a:extLst>
              <a:ext uri="{FF2B5EF4-FFF2-40B4-BE49-F238E27FC236}">
                <a16:creationId xmlns:a16="http://schemas.microsoft.com/office/drawing/2014/main" id="{9C1A2290-2512-FE4E-A0F4-EC1C9D54E92D}"/>
              </a:ext>
            </a:extLst>
          </p:cNvPr>
          <p:cNvSpPr>
            <a:spLocks noGrp="1"/>
          </p:cNvSpPr>
          <p:nvPr>
            <p:ph sz="half" idx="2"/>
          </p:nvPr>
        </p:nvSpPr>
        <p:spPr>
          <a:xfrm>
            <a:off x="6400800" y="1800000"/>
            <a:ext cx="5080000" cy="4572000"/>
          </a:xfrm>
        </p:spPr>
        <p:txBody>
          <a:bodyPr/>
          <a:lstStyle/>
          <a:p>
            <a:r>
              <a:rPr lang="en-GB"/>
              <a:t>Metabolite profile/groupings</a:t>
            </a:r>
          </a:p>
          <a:p>
            <a:pPr lvl="1"/>
            <a:r>
              <a:rPr lang="en-GB"/>
              <a:t>Factor analysis</a:t>
            </a:r>
          </a:p>
          <a:p>
            <a:pPr lvl="1"/>
            <a:r>
              <a:rPr lang="en-GB"/>
              <a:t>Partial least squares</a:t>
            </a:r>
          </a:p>
          <a:p>
            <a:pPr lvl="1"/>
            <a:r>
              <a:rPr lang="en-GB"/>
              <a:t>Biological priors</a:t>
            </a:r>
          </a:p>
        </p:txBody>
      </p:sp>
    </p:spTree>
    <p:extLst>
      <p:ext uri="{BB962C8B-B14F-4D97-AF65-F5344CB8AC3E}">
        <p14:creationId xmlns:p14="http://schemas.microsoft.com/office/powerpoint/2010/main" val="757000642"/>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5E883-1F2C-4744-B85B-8987DBF6B1FA}"/>
              </a:ext>
            </a:extLst>
          </p:cNvPr>
          <p:cNvSpPr>
            <a:spLocks noGrp="1"/>
          </p:cNvSpPr>
          <p:nvPr>
            <p:ph type="title"/>
          </p:nvPr>
        </p:nvSpPr>
        <p:spPr/>
        <p:txBody>
          <a:bodyPr/>
          <a:lstStyle/>
          <a:p>
            <a:r>
              <a:rPr lang="en-GB"/>
              <a:t>Training etc.</a:t>
            </a:r>
          </a:p>
        </p:txBody>
      </p:sp>
      <p:pic>
        <p:nvPicPr>
          <p:cNvPr id="4" name="Picture 3">
            <a:extLst>
              <a:ext uri="{FF2B5EF4-FFF2-40B4-BE49-F238E27FC236}">
                <a16:creationId xmlns:a16="http://schemas.microsoft.com/office/drawing/2014/main" id="{B461B99B-6037-3A4B-94AB-647FD9F1B81A}"/>
              </a:ext>
            </a:extLst>
          </p:cNvPr>
          <p:cNvPicPr>
            <a:picLocks noChangeAspect="1"/>
          </p:cNvPicPr>
          <p:nvPr/>
        </p:nvPicPr>
        <p:blipFill>
          <a:blip r:embed="rId3"/>
          <a:stretch>
            <a:fillRect/>
          </a:stretch>
        </p:blipFill>
        <p:spPr>
          <a:xfrm>
            <a:off x="6071609" y="2718652"/>
            <a:ext cx="2664296" cy="1646452"/>
          </a:xfrm>
          <a:prstGeom prst="rect">
            <a:avLst/>
          </a:prstGeom>
        </p:spPr>
      </p:pic>
      <p:pic>
        <p:nvPicPr>
          <p:cNvPr id="11" name="Content Placeholder 10">
            <a:extLst>
              <a:ext uri="{FF2B5EF4-FFF2-40B4-BE49-F238E27FC236}">
                <a16:creationId xmlns:a16="http://schemas.microsoft.com/office/drawing/2014/main" id="{EDA57C78-6448-BA4D-BE7F-FC27D3ED67AA}"/>
              </a:ext>
            </a:extLst>
          </p:cNvPr>
          <p:cNvPicPr>
            <a:picLocks noGrp="1" noChangeAspect="1"/>
          </p:cNvPicPr>
          <p:nvPr>
            <p:ph idx="1"/>
          </p:nvPr>
        </p:nvPicPr>
        <p:blipFill>
          <a:blip r:embed="rId4"/>
          <a:stretch>
            <a:fillRect/>
          </a:stretch>
        </p:blipFill>
        <p:spPr>
          <a:xfrm>
            <a:off x="6071608" y="5085184"/>
            <a:ext cx="2664296" cy="1777001"/>
          </a:xfrm>
        </p:spPr>
      </p:pic>
      <p:pic>
        <p:nvPicPr>
          <p:cNvPr id="18" name="Picture 17">
            <a:extLst>
              <a:ext uri="{FF2B5EF4-FFF2-40B4-BE49-F238E27FC236}">
                <a16:creationId xmlns:a16="http://schemas.microsoft.com/office/drawing/2014/main" id="{568C1DA9-58B4-024F-B782-FA87F081212D}"/>
              </a:ext>
            </a:extLst>
          </p:cNvPr>
          <p:cNvPicPr>
            <a:picLocks noChangeAspect="1"/>
          </p:cNvPicPr>
          <p:nvPr/>
        </p:nvPicPr>
        <p:blipFill>
          <a:blip r:embed="rId5"/>
          <a:stretch>
            <a:fillRect/>
          </a:stretch>
        </p:blipFill>
        <p:spPr>
          <a:xfrm>
            <a:off x="8763380" y="1700808"/>
            <a:ext cx="2717420" cy="4795447"/>
          </a:xfrm>
          <a:prstGeom prst="rect">
            <a:avLst/>
          </a:prstGeom>
        </p:spPr>
      </p:pic>
      <p:sp>
        <p:nvSpPr>
          <p:cNvPr id="19" name="Content Placeholder 2">
            <a:extLst>
              <a:ext uri="{FF2B5EF4-FFF2-40B4-BE49-F238E27FC236}">
                <a16:creationId xmlns:a16="http://schemas.microsoft.com/office/drawing/2014/main" id="{266D798F-41C4-AA41-A513-1B72E9B9089B}"/>
              </a:ext>
            </a:extLst>
          </p:cNvPr>
          <p:cNvSpPr txBox="1">
            <a:spLocks/>
          </p:cNvSpPr>
          <p:nvPr/>
        </p:nvSpPr>
        <p:spPr bwMode="auto">
          <a:xfrm>
            <a:off x="609600" y="1897200"/>
            <a:ext cx="5458924" cy="4572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a:lstStyle>
          <a:p>
            <a:pPr eaLnBrk="1" hangingPunct="1"/>
            <a:r>
              <a:rPr lang="en-GB" kern="0" dirty="0"/>
              <a:t>Courses year 1</a:t>
            </a:r>
          </a:p>
          <a:p>
            <a:pPr lvl="1" eaLnBrk="1" hangingPunct="1"/>
            <a:r>
              <a:rPr lang="en-GB" kern="0" dirty="0"/>
              <a:t>stats / R / STATA / Linear &amp; Logistic regression / MR / Linux / programming</a:t>
            </a:r>
          </a:p>
          <a:p>
            <a:pPr eaLnBrk="1" hangingPunct="1"/>
            <a:r>
              <a:rPr lang="en-GB" kern="0" dirty="0"/>
              <a:t>Courses year 2</a:t>
            </a:r>
          </a:p>
          <a:p>
            <a:pPr lvl="1" eaLnBrk="1" hangingPunct="1"/>
            <a:r>
              <a:rPr lang="en-GB" kern="0" dirty="0"/>
              <a:t>Mediation analysis / Genetic epidemiology / Multiple imputation / Repeated measures </a:t>
            </a:r>
          </a:p>
          <a:p>
            <a:pPr eaLnBrk="1" hangingPunct="1"/>
            <a:r>
              <a:rPr lang="en-GB" kern="0" dirty="0"/>
              <a:t>Posters/presentations</a:t>
            </a:r>
          </a:p>
          <a:p>
            <a:pPr lvl="1" eaLnBrk="1" hangingPunct="1"/>
            <a:r>
              <a:rPr lang="en-GB" kern="0" dirty="0"/>
              <a:t>GW4 congress (poster/talk) / Pop Health Science Symposium (poster) / GW4 orientation (talk) </a:t>
            </a:r>
          </a:p>
          <a:p>
            <a:pPr eaLnBrk="1" hangingPunct="1"/>
            <a:r>
              <a:rPr lang="en-GB" kern="0" dirty="0"/>
              <a:t> Public engagement </a:t>
            </a:r>
          </a:p>
          <a:p>
            <a:pPr eaLnBrk="1" hangingPunct="1"/>
            <a:endParaRPr lang="en-GB" kern="0" dirty="0"/>
          </a:p>
        </p:txBody>
      </p:sp>
      <p:pic>
        <p:nvPicPr>
          <p:cNvPr id="21" name="Picture 20">
            <a:extLst>
              <a:ext uri="{FF2B5EF4-FFF2-40B4-BE49-F238E27FC236}">
                <a16:creationId xmlns:a16="http://schemas.microsoft.com/office/drawing/2014/main" id="{BC68C593-C622-8C4A-8DCF-F9EB01E4BF84}"/>
              </a:ext>
            </a:extLst>
          </p:cNvPr>
          <p:cNvPicPr>
            <a:picLocks noChangeAspect="1"/>
          </p:cNvPicPr>
          <p:nvPr/>
        </p:nvPicPr>
        <p:blipFill rotWithShape="1">
          <a:blip r:embed="rId6"/>
          <a:srcRect t="13044" b="21622"/>
          <a:stretch/>
        </p:blipFill>
        <p:spPr>
          <a:xfrm>
            <a:off x="6096000" y="1475402"/>
            <a:ext cx="2664296" cy="1305526"/>
          </a:xfrm>
          <a:prstGeom prst="rect">
            <a:avLst/>
          </a:prstGeom>
        </p:spPr>
      </p:pic>
      <p:pic>
        <p:nvPicPr>
          <p:cNvPr id="15" name="Picture 14">
            <a:extLst>
              <a:ext uri="{FF2B5EF4-FFF2-40B4-BE49-F238E27FC236}">
                <a16:creationId xmlns:a16="http://schemas.microsoft.com/office/drawing/2014/main" id="{B1C1935E-EE9F-304D-90AE-2A37D6364D79}"/>
              </a:ext>
            </a:extLst>
          </p:cNvPr>
          <p:cNvPicPr>
            <a:picLocks noChangeAspect="1"/>
          </p:cNvPicPr>
          <p:nvPr/>
        </p:nvPicPr>
        <p:blipFill rotWithShape="1">
          <a:blip r:embed="rId7"/>
          <a:srcRect b="20249"/>
          <a:stretch/>
        </p:blipFill>
        <p:spPr>
          <a:xfrm>
            <a:off x="6071608" y="4099144"/>
            <a:ext cx="2664296" cy="1418088"/>
          </a:xfrm>
          <a:prstGeom prst="rect">
            <a:avLst/>
          </a:prstGeom>
        </p:spPr>
      </p:pic>
      <p:cxnSp>
        <p:nvCxnSpPr>
          <p:cNvPr id="23" name="Straight Arrow Connector 22">
            <a:extLst>
              <a:ext uri="{FF2B5EF4-FFF2-40B4-BE49-F238E27FC236}">
                <a16:creationId xmlns:a16="http://schemas.microsoft.com/office/drawing/2014/main" id="{0895F8AE-9698-1F40-BC35-96721C2FEEF9}"/>
              </a:ext>
            </a:extLst>
          </p:cNvPr>
          <p:cNvCxnSpPr/>
          <p:nvPr/>
        </p:nvCxnSpPr>
        <p:spPr bwMode="auto">
          <a:xfrm>
            <a:off x="3431704" y="5805264"/>
            <a:ext cx="2448272" cy="0"/>
          </a:xfrm>
          <a:prstGeom prst="straightConnector1">
            <a:avLst/>
          </a:prstGeom>
          <a:solidFill>
            <a:schemeClr val="accent1"/>
          </a:solidFill>
          <a:ln w="762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17463528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9416A-96E9-F946-9A68-B0561114B697}"/>
              </a:ext>
            </a:extLst>
          </p:cNvPr>
          <p:cNvSpPr>
            <a:spLocks noGrp="1"/>
          </p:cNvSpPr>
          <p:nvPr>
            <p:ph type="ctrTitle"/>
          </p:nvPr>
        </p:nvSpPr>
        <p:spPr/>
        <p:txBody>
          <a:bodyPr/>
          <a:lstStyle/>
          <a:p>
            <a:r>
              <a:rPr lang="en-GB" sz="3600">
                <a:latin typeface="Calibri" panose="020F0502020204030204" pitchFamily="34" charset="0"/>
                <a:cs typeface="Calibri" panose="020F0502020204030204" pitchFamily="34" charset="0"/>
              </a:rPr>
              <a:t>Acknowledgements</a:t>
            </a:r>
          </a:p>
        </p:txBody>
      </p:sp>
      <p:sp>
        <p:nvSpPr>
          <p:cNvPr id="3" name="Subtitle 2">
            <a:extLst>
              <a:ext uri="{FF2B5EF4-FFF2-40B4-BE49-F238E27FC236}">
                <a16:creationId xmlns:a16="http://schemas.microsoft.com/office/drawing/2014/main" id="{6F89ED04-1636-2C4F-8338-FF557AF691E4}"/>
              </a:ext>
            </a:extLst>
          </p:cNvPr>
          <p:cNvSpPr>
            <a:spLocks noGrp="1"/>
          </p:cNvSpPr>
          <p:nvPr>
            <p:ph type="subTitle" idx="1"/>
          </p:nvPr>
        </p:nvSpPr>
        <p:spPr/>
        <p:txBody>
          <a:bodyPr/>
          <a:lstStyle/>
          <a:p>
            <a:r>
              <a:rPr lang="en-GB" sz="2400" dirty="0">
                <a:latin typeface="Calibri" panose="020F0502020204030204" pitchFamily="34" charset="0"/>
                <a:cs typeface="Calibri" panose="020F0502020204030204" pitchFamily="34" charset="0"/>
              </a:rPr>
              <a:t>Kaitlin Wade	David Hughes		Charlie Hatcher</a:t>
            </a:r>
          </a:p>
          <a:p>
            <a:r>
              <a:rPr lang="en-GB" sz="2400" dirty="0">
                <a:latin typeface="Calibri" panose="020F0502020204030204" pitchFamily="34" charset="0"/>
                <a:cs typeface="Calibri" panose="020F0502020204030204" pitchFamily="34" charset="0"/>
              </a:rPr>
              <a:t>Laura Corbin	Osama Mahmoud	Nancy McBride</a:t>
            </a:r>
          </a:p>
          <a:p>
            <a:r>
              <a:rPr lang="en-GB" sz="2400" dirty="0" err="1">
                <a:latin typeface="Calibri" panose="020F0502020204030204" pitchFamily="34" charset="0"/>
                <a:cs typeface="Calibri" panose="020F0502020204030204" pitchFamily="34" charset="0"/>
              </a:rPr>
              <a:t>Nic</a:t>
            </a:r>
            <a:r>
              <a:rPr lang="en-GB" sz="2400" dirty="0">
                <a:latin typeface="Calibri" panose="020F0502020204030204" pitchFamily="34" charset="0"/>
                <a:cs typeface="Calibri" panose="020F0502020204030204" pitchFamily="34" charset="0"/>
              </a:rPr>
              <a:t> Timpson	Luke McGuinness	Tom B</a:t>
            </a:r>
          </a:p>
        </p:txBody>
      </p:sp>
      <p:pic>
        <p:nvPicPr>
          <p:cNvPr id="5" name="Picture 4">
            <a:extLst>
              <a:ext uri="{FF2B5EF4-FFF2-40B4-BE49-F238E27FC236}">
                <a16:creationId xmlns:a16="http://schemas.microsoft.com/office/drawing/2014/main" id="{B533721D-D8C0-8345-BB88-27431785C772}"/>
              </a:ext>
            </a:extLst>
          </p:cNvPr>
          <p:cNvPicPr>
            <a:picLocks noChangeAspect="1"/>
          </p:cNvPicPr>
          <p:nvPr/>
        </p:nvPicPr>
        <p:blipFill>
          <a:blip r:embed="rId2"/>
          <a:stretch>
            <a:fillRect/>
          </a:stretch>
        </p:blipFill>
        <p:spPr>
          <a:xfrm>
            <a:off x="-72008" y="-331180"/>
            <a:ext cx="5879976" cy="2103996"/>
          </a:xfrm>
          <a:prstGeom prst="rect">
            <a:avLst/>
          </a:prstGeom>
        </p:spPr>
      </p:pic>
      <p:pic>
        <p:nvPicPr>
          <p:cNvPr id="8" name="Picture 7">
            <a:extLst>
              <a:ext uri="{FF2B5EF4-FFF2-40B4-BE49-F238E27FC236}">
                <a16:creationId xmlns:a16="http://schemas.microsoft.com/office/drawing/2014/main" id="{0F6A8313-C7B1-C041-B7B8-4B8C0AF9F06F}"/>
              </a:ext>
            </a:extLst>
          </p:cNvPr>
          <p:cNvPicPr>
            <a:picLocks noChangeAspect="1"/>
          </p:cNvPicPr>
          <p:nvPr/>
        </p:nvPicPr>
        <p:blipFill>
          <a:blip r:embed="rId3"/>
          <a:stretch>
            <a:fillRect/>
          </a:stretch>
        </p:blipFill>
        <p:spPr>
          <a:xfrm>
            <a:off x="5375920" y="212432"/>
            <a:ext cx="2088232" cy="1056328"/>
          </a:xfrm>
          <a:prstGeom prst="rect">
            <a:avLst/>
          </a:prstGeom>
        </p:spPr>
      </p:pic>
    </p:spTree>
    <p:extLst>
      <p:ext uri="{BB962C8B-B14F-4D97-AF65-F5344CB8AC3E}">
        <p14:creationId xmlns:p14="http://schemas.microsoft.com/office/powerpoint/2010/main" val="427610787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DD52FB-0CFA-724A-BE15-9B07902EAAC4}"/>
              </a:ext>
            </a:extLst>
          </p:cNvPr>
          <p:cNvPicPr>
            <a:picLocks noChangeAspect="1"/>
          </p:cNvPicPr>
          <p:nvPr/>
        </p:nvPicPr>
        <p:blipFill rotWithShape="1">
          <a:blip r:embed="rId2"/>
          <a:srcRect l="9204" t="21490" r="5206" b="23997"/>
          <a:stretch/>
        </p:blipFill>
        <p:spPr>
          <a:xfrm>
            <a:off x="53343" y="3284984"/>
            <a:ext cx="7122777" cy="1512168"/>
          </a:xfrm>
          <a:prstGeom prst="rect">
            <a:avLst/>
          </a:prstGeom>
        </p:spPr>
      </p:pic>
      <p:pic>
        <p:nvPicPr>
          <p:cNvPr id="7" name="Picture 6">
            <a:extLst>
              <a:ext uri="{FF2B5EF4-FFF2-40B4-BE49-F238E27FC236}">
                <a16:creationId xmlns:a16="http://schemas.microsoft.com/office/drawing/2014/main" id="{4D5BEB1D-2E45-B14B-8721-5F468CFA4D40}"/>
              </a:ext>
            </a:extLst>
          </p:cNvPr>
          <p:cNvPicPr>
            <a:picLocks noChangeAspect="1"/>
          </p:cNvPicPr>
          <p:nvPr/>
        </p:nvPicPr>
        <p:blipFill>
          <a:blip r:embed="rId3"/>
          <a:stretch>
            <a:fillRect/>
          </a:stretch>
        </p:blipFill>
        <p:spPr>
          <a:xfrm>
            <a:off x="7223448" y="1645352"/>
            <a:ext cx="4834992" cy="4834992"/>
          </a:xfrm>
          <a:prstGeom prst="rect">
            <a:avLst/>
          </a:prstGeom>
        </p:spPr>
      </p:pic>
      <p:sp>
        <p:nvSpPr>
          <p:cNvPr id="13" name="Title 1">
            <a:extLst>
              <a:ext uri="{FF2B5EF4-FFF2-40B4-BE49-F238E27FC236}">
                <a16:creationId xmlns:a16="http://schemas.microsoft.com/office/drawing/2014/main" id="{3FD2CF24-7CBE-6D40-B67D-EDFADB239E93}"/>
              </a:ext>
            </a:extLst>
          </p:cNvPr>
          <p:cNvSpPr>
            <a:spLocks noGrp="1"/>
          </p:cNvSpPr>
          <p:nvPr>
            <p:ph type="title"/>
          </p:nvPr>
        </p:nvSpPr>
        <p:spPr>
          <a:xfrm>
            <a:off x="609600" y="458792"/>
            <a:ext cx="10871200" cy="809625"/>
          </a:xfrm>
        </p:spPr>
        <p:txBody>
          <a:bodyPr/>
          <a:lstStyle/>
          <a:p>
            <a:r>
              <a:rPr lang="en-GB" dirty="0"/>
              <a:t>GWAS</a:t>
            </a:r>
          </a:p>
        </p:txBody>
      </p:sp>
    </p:spTree>
    <p:extLst>
      <p:ext uri="{BB962C8B-B14F-4D97-AF65-F5344CB8AC3E}">
        <p14:creationId xmlns:p14="http://schemas.microsoft.com/office/powerpoint/2010/main" val="1894447731"/>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D3B9A-DA17-8743-A9F7-76CBCAF8B070}"/>
              </a:ext>
            </a:extLst>
          </p:cNvPr>
          <p:cNvSpPr>
            <a:spLocks noGrp="1"/>
          </p:cNvSpPr>
          <p:nvPr>
            <p:ph type="title"/>
          </p:nvPr>
        </p:nvSpPr>
        <p:spPr/>
        <p:txBody>
          <a:bodyPr/>
          <a:lstStyle/>
          <a:p>
            <a:r>
              <a:rPr lang="en-GB" dirty="0"/>
              <a:t>GWAS</a:t>
            </a:r>
          </a:p>
        </p:txBody>
      </p:sp>
      <p:pic>
        <p:nvPicPr>
          <p:cNvPr id="5" name="Content Placeholder 4">
            <a:extLst>
              <a:ext uri="{FF2B5EF4-FFF2-40B4-BE49-F238E27FC236}">
                <a16:creationId xmlns:a16="http://schemas.microsoft.com/office/drawing/2014/main" id="{83F73090-5B1E-C748-BDAF-820C69822A67}"/>
              </a:ext>
            </a:extLst>
          </p:cNvPr>
          <p:cNvPicPr>
            <a:picLocks noGrp="1" noChangeAspect="1"/>
          </p:cNvPicPr>
          <p:nvPr>
            <p:ph idx="1"/>
          </p:nvPr>
        </p:nvPicPr>
        <p:blipFill>
          <a:blip r:embed="rId2"/>
          <a:stretch>
            <a:fillRect/>
          </a:stretch>
        </p:blipFill>
        <p:spPr>
          <a:xfrm>
            <a:off x="609600" y="0"/>
            <a:ext cx="10871200" cy="3623733"/>
          </a:xfrm>
        </p:spPr>
      </p:pic>
      <p:pic>
        <p:nvPicPr>
          <p:cNvPr id="6" name="Content Placeholder 4">
            <a:extLst>
              <a:ext uri="{FF2B5EF4-FFF2-40B4-BE49-F238E27FC236}">
                <a16:creationId xmlns:a16="http://schemas.microsoft.com/office/drawing/2014/main" id="{4E43C3B9-F548-5A47-9797-4D18713E4F46}"/>
              </a:ext>
            </a:extLst>
          </p:cNvPr>
          <p:cNvPicPr>
            <a:picLocks noChangeAspect="1"/>
          </p:cNvPicPr>
          <p:nvPr/>
        </p:nvPicPr>
        <p:blipFill rotWithShape="1">
          <a:blip r:embed="rId3"/>
          <a:srcRect t="18528"/>
          <a:stretch/>
        </p:blipFill>
        <p:spPr bwMode="auto">
          <a:xfrm>
            <a:off x="609600" y="3789040"/>
            <a:ext cx="10871200" cy="2952328"/>
          </a:xfrm>
          <a:prstGeom prst="rect">
            <a:avLst/>
          </a:prstGeom>
          <a:noFill/>
          <a:ln w="9525">
            <a:noFill/>
            <a:miter lim="800000"/>
            <a:headEnd/>
            <a:tailEnd/>
          </a:ln>
          <a:effectLst/>
        </p:spPr>
      </p:pic>
    </p:spTree>
    <p:extLst>
      <p:ext uri="{BB962C8B-B14F-4D97-AF65-F5344CB8AC3E}">
        <p14:creationId xmlns:p14="http://schemas.microsoft.com/office/powerpoint/2010/main" val="32350468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Mendelian randomization</a:t>
            </a:r>
          </a:p>
        </p:txBody>
      </p:sp>
      <p:grpSp>
        <p:nvGrpSpPr>
          <p:cNvPr id="4" name="Group 3">
            <a:extLst>
              <a:ext uri="{FF2B5EF4-FFF2-40B4-BE49-F238E27FC236}">
                <a16:creationId xmlns:a16="http://schemas.microsoft.com/office/drawing/2014/main" id="{43AC8097-A919-E240-B681-8728F403A2E9}"/>
              </a:ext>
            </a:extLst>
          </p:cNvPr>
          <p:cNvGrpSpPr/>
          <p:nvPr/>
        </p:nvGrpSpPr>
        <p:grpSpPr>
          <a:xfrm>
            <a:off x="5650656" y="1844824"/>
            <a:ext cx="6350000" cy="3536512"/>
            <a:chOff x="1414463" y="1360514"/>
            <a:chExt cx="6350000" cy="3536512"/>
          </a:xfrm>
        </p:grpSpPr>
        <p:sp>
          <p:nvSpPr>
            <p:cNvPr id="5" name="Text Box 2">
              <a:extLst>
                <a:ext uri="{FF2B5EF4-FFF2-40B4-BE49-F238E27FC236}">
                  <a16:creationId xmlns:a16="http://schemas.microsoft.com/office/drawing/2014/main" id="{B944CB86-79CF-3D4E-A549-4F0F7382FA0A}"/>
                </a:ext>
              </a:extLst>
            </p:cNvPr>
            <p:cNvSpPr txBox="1">
              <a:spLocks noChangeArrowheads="1"/>
            </p:cNvSpPr>
            <p:nvPr/>
          </p:nvSpPr>
          <p:spPr bwMode="auto">
            <a:xfrm>
              <a:off x="1414463" y="3354414"/>
              <a:ext cx="1447800" cy="519112"/>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sz="2800" b="1">
                  <a:latin typeface="+mj-lt"/>
                  <a:ea typeface="ＭＳ Ｐゴシック" pitchFamily="80" charset="-128"/>
                  <a:cs typeface="Candara"/>
                </a:rPr>
                <a:t>G</a:t>
              </a:r>
            </a:p>
          </p:txBody>
        </p:sp>
        <p:sp>
          <p:nvSpPr>
            <p:cNvPr id="6" name="Text Box 3">
              <a:extLst>
                <a:ext uri="{FF2B5EF4-FFF2-40B4-BE49-F238E27FC236}">
                  <a16:creationId xmlns:a16="http://schemas.microsoft.com/office/drawing/2014/main" id="{F15D4288-ACAB-8147-B85C-310441F5D214}"/>
                </a:ext>
              </a:extLst>
            </p:cNvPr>
            <p:cNvSpPr txBox="1">
              <a:spLocks noChangeArrowheads="1"/>
            </p:cNvSpPr>
            <p:nvPr/>
          </p:nvSpPr>
          <p:spPr bwMode="auto">
            <a:xfrm>
              <a:off x="3395663" y="3325839"/>
              <a:ext cx="1447800" cy="519112"/>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sz="2800" b="1">
                  <a:latin typeface="+mj-lt"/>
                  <a:ea typeface="ＭＳ Ｐゴシック" pitchFamily="80" charset="-128"/>
                  <a:cs typeface="Candara"/>
                </a:rPr>
                <a:t>X</a:t>
              </a:r>
            </a:p>
          </p:txBody>
        </p:sp>
        <p:sp>
          <p:nvSpPr>
            <p:cNvPr id="7" name="Text Box 5">
              <a:extLst>
                <a:ext uri="{FF2B5EF4-FFF2-40B4-BE49-F238E27FC236}">
                  <a16:creationId xmlns:a16="http://schemas.microsoft.com/office/drawing/2014/main" id="{ED7981B5-C528-AF4B-BFB4-61754790C0D7}"/>
                </a:ext>
              </a:extLst>
            </p:cNvPr>
            <p:cNvSpPr txBox="1">
              <a:spLocks noChangeArrowheads="1"/>
            </p:cNvSpPr>
            <p:nvPr/>
          </p:nvSpPr>
          <p:spPr bwMode="auto">
            <a:xfrm>
              <a:off x="4792663" y="1360514"/>
              <a:ext cx="1447800" cy="519112"/>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sz="2800" b="1">
                  <a:latin typeface="+mj-lt"/>
                  <a:ea typeface="ＭＳ Ｐゴシック" pitchFamily="80" charset="-128"/>
                  <a:cs typeface="Candara"/>
                </a:rPr>
                <a:t>C</a:t>
              </a:r>
            </a:p>
          </p:txBody>
        </p:sp>
        <p:grpSp>
          <p:nvGrpSpPr>
            <p:cNvPr id="8" name="Group 7">
              <a:extLst>
                <a:ext uri="{FF2B5EF4-FFF2-40B4-BE49-F238E27FC236}">
                  <a16:creationId xmlns:a16="http://schemas.microsoft.com/office/drawing/2014/main" id="{34884EA2-C8CD-7444-9E83-E74AFD4E2052}"/>
                </a:ext>
              </a:extLst>
            </p:cNvPr>
            <p:cNvGrpSpPr/>
            <p:nvPr/>
          </p:nvGrpSpPr>
          <p:grpSpPr>
            <a:xfrm>
              <a:off x="4310063" y="1893914"/>
              <a:ext cx="2438400" cy="1371600"/>
              <a:chOff x="4233863" y="2025452"/>
              <a:chExt cx="2438400" cy="1371600"/>
            </a:xfrm>
          </p:grpSpPr>
          <p:sp>
            <p:nvSpPr>
              <p:cNvPr id="19" name="Line 7">
                <a:extLst>
                  <a:ext uri="{FF2B5EF4-FFF2-40B4-BE49-F238E27FC236}">
                    <a16:creationId xmlns:a16="http://schemas.microsoft.com/office/drawing/2014/main" id="{01F611CE-ECC7-0547-B3A8-331F0E7F2811}"/>
                  </a:ext>
                </a:extLst>
              </p:cNvPr>
              <p:cNvSpPr>
                <a:spLocks noChangeShapeType="1"/>
              </p:cNvSpPr>
              <p:nvPr/>
            </p:nvSpPr>
            <p:spPr bwMode="auto">
              <a:xfrm flipH="1">
                <a:off x="4233863" y="2025452"/>
                <a:ext cx="990600" cy="1371600"/>
              </a:xfrm>
              <a:prstGeom prst="line">
                <a:avLst/>
              </a:prstGeom>
              <a:noFill/>
              <a:ln w="9525">
                <a:solidFill>
                  <a:schemeClr val="tx1"/>
                </a:solidFill>
                <a:round/>
                <a:headEnd/>
                <a:tailEnd type="triangle" w="med" len="med"/>
              </a:ln>
              <a:effectLst/>
            </p:spPr>
            <p:txBody>
              <a:bodyPr/>
              <a:lstStyle/>
              <a:p>
                <a:pPr fontAlgn="auto">
                  <a:spcBef>
                    <a:spcPts val="0"/>
                  </a:spcBef>
                  <a:spcAft>
                    <a:spcPts val="0"/>
                  </a:spcAft>
                  <a:defRPr/>
                </a:pPr>
                <a:endParaRPr lang="en-GB">
                  <a:latin typeface="+mj-lt"/>
                  <a:ea typeface="ＭＳ Ｐゴシック" pitchFamily="80" charset="-128"/>
                  <a:cs typeface="Candara"/>
                </a:endParaRPr>
              </a:p>
            </p:txBody>
          </p:sp>
          <p:sp>
            <p:nvSpPr>
              <p:cNvPr id="20" name="Line 8">
                <a:extLst>
                  <a:ext uri="{FF2B5EF4-FFF2-40B4-BE49-F238E27FC236}">
                    <a16:creationId xmlns:a16="http://schemas.microsoft.com/office/drawing/2014/main" id="{A40E1203-A5D5-234F-ADB5-E2E9E1936E08}"/>
                  </a:ext>
                </a:extLst>
              </p:cNvPr>
              <p:cNvSpPr>
                <a:spLocks noChangeShapeType="1"/>
              </p:cNvSpPr>
              <p:nvPr/>
            </p:nvSpPr>
            <p:spPr bwMode="auto">
              <a:xfrm>
                <a:off x="5681663" y="2025452"/>
                <a:ext cx="990600" cy="1371600"/>
              </a:xfrm>
              <a:prstGeom prst="line">
                <a:avLst/>
              </a:prstGeom>
              <a:noFill/>
              <a:ln w="9525">
                <a:solidFill>
                  <a:schemeClr val="tx1"/>
                </a:solidFill>
                <a:round/>
                <a:headEnd/>
                <a:tailEnd type="triangle" w="med" len="med"/>
              </a:ln>
              <a:effectLst/>
            </p:spPr>
            <p:txBody>
              <a:bodyPr/>
              <a:lstStyle/>
              <a:p>
                <a:pPr fontAlgn="auto">
                  <a:spcBef>
                    <a:spcPts val="0"/>
                  </a:spcBef>
                  <a:spcAft>
                    <a:spcPts val="0"/>
                  </a:spcAft>
                  <a:defRPr/>
                </a:pPr>
                <a:endParaRPr lang="en-GB">
                  <a:latin typeface="+mj-lt"/>
                  <a:ea typeface="ＭＳ Ｐゴシック" pitchFamily="80" charset="-128"/>
                  <a:cs typeface="Candara"/>
                </a:endParaRPr>
              </a:p>
            </p:txBody>
          </p:sp>
        </p:grpSp>
        <p:sp>
          <p:nvSpPr>
            <p:cNvPr id="9" name="Line 9">
              <a:extLst>
                <a:ext uri="{FF2B5EF4-FFF2-40B4-BE49-F238E27FC236}">
                  <a16:creationId xmlns:a16="http://schemas.microsoft.com/office/drawing/2014/main" id="{C6CAF477-2E95-F847-B53D-BD3616E6188B}"/>
                </a:ext>
              </a:extLst>
            </p:cNvPr>
            <p:cNvSpPr>
              <a:spLocks noChangeShapeType="1"/>
            </p:cNvSpPr>
            <p:nvPr/>
          </p:nvSpPr>
          <p:spPr bwMode="auto">
            <a:xfrm>
              <a:off x="2405063" y="3585494"/>
              <a:ext cx="1440000" cy="0"/>
            </a:xfrm>
            <a:prstGeom prst="line">
              <a:avLst/>
            </a:prstGeom>
            <a:noFill/>
            <a:ln w="127000">
              <a:solidFill>
                <a:srgbClr val="C00000"/>
              </a:solidFill>
              <a:round/>
              <a:headEnd/>
              <a:tailEnd type="triangle" w="med" len="med"/>
            </a:ln>
            <a:effectLst/>
          </p:spPr>
          <p:txBody>
            <a:bodyPr/>
            <a:lstStyle/>
            <a:p>
              <a:pPr fontAlgn="auto">
                <a:spcBef>
                  <a:spcPts val="0"/>
                </a:spcBef>
                <a:spcAft>
                  <a:spcPts val="0"/>
                </a:spcAft>
                <a:defRPr/>
              </a:pPr>
              <a:endParaRPr lang="en-GB">
                <a:ln w="76200">
                  <a:solidFill>
                    <a:schemeClr val="tx1"/>
                  </a:solidFill>
                </a:ln>
                <a:latin typeface="+mj-lt"/>
                <a:ea typeface="ＭＳ Ｐゴシック" pitchFamily="80" charset="-128"/>
                <a:cs typeface="Candara"/>
              </a:endParaRPr>
            </a:p>
          </p:txBody>
        </p:sp>
        <p:sp>
          <p:nvSpPr>
            <p:cNvPr id="10" name="Line 10">
              <a:extLst>
                <a:ext uri="{FF2B5EF4-FFF2-40B4-BE49-F238E27FC236}">
                  <a16:creationId xmlns:a16="http://schemas.microsoft.com/office/drawing/2014/main" id="{98ABAEE8-FCC2-4B43-A72A-AF359E8695CE}"/>
                </a:ext>
              </a:extLst>
            </p:cNvPr>
            <p:cNvSpPr>
              <a:spLocks noChangeShapeType="1"/>
            </p:cNvSpPr>
            <p:nvPr/>
          </p:nvSpPr>
          <p:spPr bwMode="auto">
            <a:xfrm>
              <a:off x="4310063" y="3585494"/>
              <a:ext cx="2514600" cy="0"/>
            </a:xfrm>
            <a:prstGeom prst="line">
              <a:avLst/>
            </a:prstGeom>
            <a:noFill/>
            <a:ln w="9525">
              <a:solidFill>
                <a:schemeClr val="tx1"/>
              </a:solidFill>
              <a:round/>
              <a:headEnd/>
              <a:tailEnd type="triangle" w="med" len="med"/>
            </a:ln>
            <a:effectLst/>
          </p:spPr>
          <p:txBody>
            <a:bodyPr/>
            <a:lstStyle/>
            <a:p>
              <a:pPr fontAlgn="auto">
                <a:spcBef>
                  <a:spcPts val="0"/>
                </a:spcBef>
                <a:spcAft>
                  <a:spcPts val="0"/>
                </a:spcAft>
                <a:defRPr/>
              </a:pPr>
              <a:endParaRPr lang="en-GB">
                <a:latin typeface="+mj-lt"/>
                <a:ea typeface="ＭＳ Ｐゴシック" pitchFamily="80" charset="-128"/>
                <a:cs typeface="Candara"/>
              </a:endParaRPr>
            </a:p>
          </p:txBody>
        </p:sp>
        <p:sp>
          <p:nvSpPr>
            <p:cNvPr id="11" name="Text Box 4">
              <a:extLst>
                <a:ext uri="{FF2B5EF4-FFF2-40B4-BE49-F238E27FC236}">
                  <a16:creationId xmlns:a16="http://schemas.microsoft.com/office/drawing/2014/main" id="{6FE47351-A88E-B64E-A21D-86665692F32F}"/>
                </a:ext>
              </a:extLst>
            </p:cNvPr>
            <p:cNvSpPr txBox="1">
              <a:spLocks noChangeArrowheads="1"/>
            </p:cNvSpPr>
            <p:nvPr/>
          </p:nvSpPr>
          <p:spPr bwMode="auto">
            <a:xfrm>
              <a:off x="6316663" y="3292501"/>
              <a:ext cx="1447800" cy="519113"/>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sz="2800" b="1">
                  <a:latin typeface="+mj-lt"/>
                  <a:ea typeface="ＭＳ Ｐゴシック" pitchFamily="80" charset="-128"/>
                  <a:cs typeface="Candara"/>
                </a:rPr>
                <a:t>Y</a:t>
              </a:r>
            </a:p>
          </p:txBody>
        </p:sp>
        <p:cxnSp>
          <p:nvCxnSpPr>
            <p:cNvPr id="12" name="Straight Arrow Connector 11">
              <a:extLst>
                <a:ext uri="{FF2B5EF4-FFF2-40B4-BE49-F238E27FC236}">
                  <a16:creationId xmlns:a16="http://schemas.microsoft.com/office/drawing/2014/main" id="{2B360450-8BA5-354D-B2DE-EC7285C9C26D}"/>
                </a:ext>
              </a:extLst>
            </p:cNvPr>
            <p:cNvCxnSpPr/>
            <p:nvPr/>
          </p:nvCxnSpPr>
          <p:spPr>
            <a:xfrm flipV="1">
              <a:off x="2334419" y="1718817"/>
              <a:ext cx="2808312" cy="164112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65A81A0-CCB4-AC48-AEBA-ECD210F750D6}"/>
                </a:ext>
              </a:extLst>
            </p:cNvPr>
            <p:cNvCxnSpPr/>
            <p:nvPr/>
          </p:nvCxnSpPr>
          <p:spPr>
            <a:xfrm flipH="1">
              <a:off x="2300511" y="1684909"/>
              <a:ext cx="2808312" cy="1641128"/>
            </a:xfrm>
            <a:prstGeom prst="straightConnector1">
              <a:avLst/>
            </a:prstGeom>
            <a:ln>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4" name="Text Box 3">
              <a:extLst>
                <a:ext uri="{FF2B5EF4-FFF2-40B4-BE49-F238E27FC236}">
                  <a16:creationId xmlns:a16="http://schemas.microsoft.com/office/drawing/2014/main" id="{6F0FD696-A50E-7546-A0EF-80E7D10D2524}"/>
                </a:ext>
              </a:extLst>
            </p:cNvPr>
            <p:cNvSpPr txBox="1">
              <a:spLocks noChangeArrowheads="1"/>
            </p:cNvSpPr>
            <p:nvPr/>
          </p:nvSpPr>
          <p:spPr bwMode="auto">
            <a:xfrm>
              <a:off x="2984376" y="2001318"/>
              <a:ext cx="1447800" cy="1107996"/>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sz="6600">
                  <a:solidFill>
                    <a:schemeClr val="tx2"/>
                  </a:solidFill>
                  <a:latin typeface="+mj-lt"/>
                  <a:ea typeface="ＭＳ Ｐゴシック" pitchFamily="80" charset="-128"/>
                  <a:cs typeface="Candara"/>
                </a:rPr>
                <a:t>X</a:t>
              </a:r>
            </a:p>
          </p:txBody>
        </p:sp>
        <p:sp>
          <p:nvSpPr>
            <p:cNvPr id="15" name="Text Box 3">
              <a:extLst>
                <a:ext uri="{FF2B5EF4-FFF2-40B4-BE49-F238E27FC236}">
                  <a16:creationId xmlns:a16="http://schemas.microsoft.com/office/drawing/2014/main" id="{14D51964-5FA6-8B4E-A549-7EB109EBB917}"/>
                </a:ext>
              </a:extLst>
            </p:cNvPr>
            <p:cNvSpPr txBox="1">
              <a:spLocks noChangeArrowheads="1"/>
            </p:cNvSpPr>
            <p:nvPr/>
          </p:nvSpPr>
          <p:spPr bwMode="auto">
            <a:xfrm>
              <a:off x="3870970" y="3789030"/>
              <a:ext cx="1447800" cy="1107996"/>
            </a:xfrm>
            <a:prstGeom prst="rect">
              <a:avLst/>
            </a:prstGeom>
            <a:noFill/>
            <a:ln w="9525">
              <a:noFill/>
              <a:miter lim="800000"/>
              <a:headEnd/>
              <a:tailEnd/>
            </a:ln>
            <a:effectLst/>
          </p:spPr>
          <p:txBody>
            <a:bodyPr>
              <a:spAutoFit/>
            </a:bodyPr>
            <a:lstStyle/>
            <a:p>
              <a:pPr fontAlgn="auto">
                <a:spcBef>
                  <a:spcPct val="50000"/>
                </a:spcBef>
                <a:spcAft>
                  <a:spcPts val="0"/>
                </a:spcAft>
                <a:defRPr/>
              </a:pPr>
              <a:r>
                <a:rPr lang="en-GB" sz="6600">
                  <a:solidFill>
                    <a:schemeClr val="tx2"/>
                  </a:solidFill>
                  <a:latin typeface="+mj-lt"/>
                  <a:ea typeface="ＭＳ Ｐゴシック" pitchFamily="80" charset="-128"/>
                  <a:cs typeface="Candara"/>
                </a:rPr>
                <a:t>X</a:t>
              </a:r>
            </a:p>
          </p:txBody>
        </p:sp>
        <p:cxnSp>
          <p:nvCxnSpPr>
            <p:cNvPr id="16" name="Curved Connector 15">
              <a:extLst>
                <a:ext uri="{FF2B5EF4-FFF2-40B4-BE49-F238E27FC236}">
                  <a16:creationId xmlns:a16="http://schemas.microsoft.com/office/drawing/2014/main" id="{DE537720-2CB5-FA4C-9C8E-FCF0CC999F30}"/>
                </a:ext>
              </a:extLst>
            </p:cNvPr>
            <p:cNvCxnSpPr>
              <a:stCxn id="5" idx="2"/>
              <a:endCxn id="11" idx="2"/>
            </p:cNvCxnSpPr>
            <p:nvPr/>
          </p:nvCxnSpPr>
          <p:spPr>
            <a:xfrm rot="5400000" flipH="1" flipV="1">
              <a:off x="4558507" y="1391470"/>
              <a:ext cx="61912" cy="4902200"/>
            </a:xfrm>
            <a:prstGeom prst="curvedConnector3">
              <a:avLst>
                <a:gd name="adj1" fmla="val -861545"/>
              </a:avLst>
            </a:prstGeom>
            <a:ln w="95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29FE88E3-CE41-7841-A297-012663A21A51}"/>
                </a:ext>
              </a:extLst>
            </p:cNvPr>
            <p:cNvCxnSpPr/>
            <p:nvPr/>
          </p:nvCxnSpPr>
          <p:spPr>
            <a:xfrm rot="5400000">
              <a:off x="4558507" y="1367655"/>
              <a:ext cx="61912" cy="4902200"/>
            </a:xfrm>
            <a:prstGeom prst="curvedConnector3">
              <a:avLst>
                <a:gd name="adj1" fmla="val 923083"/>
              </a:avLst>
            </a:prstGeom>
            <a:ln w="9525">
              <a:solidFill>
                <a:schemeClr val="tx2"/>
              </a:solidFill>
              <a:tailEnd type="arrow"/>
            </a:ln>
          </p:spPr>
          <p:style>
            <a:lnRef idx="1">
              <a:schemeClr val="accent1"/>
            </a:lnRef>
            <a:fillRef idx="0">
              <a:schemeClr val="accent1"/>
            </a:fillRef>
            <a:effectRef idx="0">
              <a:schemeClr val="accent1"/>
            </a:effectRef>
            <a:fontRef idx="minor">
              <a:schemeClr val="tx1"/>
            </a:fontRef>
          </p:style>
        </p:cxnSp>
      </p:grpSp>
      <p:sp>
        <p:nvSpPr>
          <p:cNvPr id="21" name="Content Placeholder 2">
            <a:extLst>
              <a:ext uri="{FF2B5EF4-FFF2-40B4-BE49-F238E27FC236}">
                <a16:creationId xmlns:a16="http://schemas.microsoft.com/office/drawing/2014/main" id="{4DC2BA40-6A2A-7B47-A51D-15027457689E}"/>
              </a:ext>
            </a:extLst>
          </p:cNvPr>
          <p:cNvSpPr txBox="1">
            <a:spLocks/>
          </p:cNvSpPr>
          <p:nvPr/>
        </p:nvSpPr>
        <p:spPr bwMode="auto">
          <a:xfrm>
            <a:off x="609599" y="1985738"/>
            <a:ext cx="6453037" cy="16520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a:lstStyle>
          <a:p>
            <a:pPr marL="457200" indent="-457200">
              <a:buFont typeface="+mj-lt"/>
              <a:buAutoNum type="arabicPeriod"/>
            </a:pPr>
            <a:r>
              <a:rPr lang="en-GB"/>
              <a:t>The IV is associated with X </a:t>
            </a:r>
          </a:p>
          <a:p>
            <a:pPr marL="457200" indent="-457200">
              <a:buFont typeface="+mj-lt"/>
              <a:buAutoNum type="arabicPeriod"/>
            </a:pPr>
            <a:r>
              <a:rPr lang="en-GB"/>
              <a:t>The IV is independent of confounders </a:t>
            </a:r>
          </a:p>
          <a:p>
            <a:pPr marL="457200" indent="-457200">
              <a:buFont typeface="+mj-lt"/>
              <a:buAutoNum type="arabicPeriod"/>
            </a:pPr>
            <a:r>
              <a:rPr lang="en-GB"/>
              <a:t>The IV is independent of the outcome (Y) conditional on the exposure X (and confounders; C)</a:t>
            </a:r>
          </a:p>
        </p:txBody>
      </p:sp>
      <p:sp>
        <p:nvSpPr>
          <p:cNvPr id="24" name="Content Placeholder 2">
            <a:extLst>
              <a:ext uri="{FF2B5EF4-FFF2-40B4-BE49-F238E27FC236}">
                <a16:creationId xmlns:a16="http://schemas.microsoft.com/office/drawing/2014/main" id="{322EB828-CE66-B94D-97AE-A3F695BEE0B0}"/>
              </a:ext>
            </a:extLst>
          </p:cNvPr>
          <p:cNvSpPr txBox="1">
            <a:spLocks/>
          </p:cNvSpPr>
          <p:nvPr/>
        </p:nvSpPr>
        <p:spPr bwMode="auto">
          <a:xfrm>
            <a:off x="610567" y="4568113"/>
            <a:ext cx="10871200" cy="165201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a:lstStyle>
          <a:p>
            <a:pPr marL="457200" indent="-457200">
              <a:buFont typeface="+mj-lt"/>
              <a:buAutoNum type="arabicPeriod" startAt="4"/>
            </a:pPr>
            <a:r>
              <a:rPr lang="en-GB"/>
              <a:t>Homogeneity, monotonicity, no interaction</a:t>
            </a:r>
          </a:p>
          <a:p>
            <a:pPr marL="857241" lvl="1" indent="-457200"/>
            <a:r>
              <a:rPr lang="en-GB"/>
              <a:t>The effect is homogeneous across the population</a:t>
            </a:r>
          </a:p>
          <a:p>
            <a:pPr marL="857241" lvl="1" indent="-457200"/>
            <a:r>
              <a:rPr lang="en-GB"/>
              <a:t>The instrument-exposure association is always in the same direction or null</a:t>
            </a:r>
          </a:p>
          <a:p>
            <a:pPr marL="857241" lvl="1" indent="-457200"/>
            <a:r>
              <a:rPr lang="en-GB"/>
              <a:t>The instrument doesn’t interact with confounders in terms of its effect on your exposure</a:t>
            </a:r>
          </a:p>
        </p:txBody>
      </p:sp>
    </p:spTree>
    <p:extLst>
      <p:ext uri="{BB962C8B-B14F-4D97-AF65-F5344CB8AC3E}">
        <p14:creationId xmlns:p14="http://schemas.microsoft.com/office/powerpoint/2010/main" val="399918755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B4C1F-4A61-A846-8D8E-A328F9BAF69D}"/>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Genome wide association study of glycosuria</a:t>
            </a:r>
            <a:endParaRPr lang="en-GB" dirty="0"/>
          </a:p>
        </p:txBody>
      </p:sp>
      <p:sp>
        <p:nvSpPr>
          <p:cNvPr id="3" name="Content Placeholder 2">
            <a:extLst>
              <a:ext uri="{FF2B5EF4-FFF2-40B4-BE49-F238E27FC236}">
                <a16:creationId xmlns:a16="http://schemas.microsoft.com/office/drawing/2014/main" id="{E41E863B-6146-6243-8BCA-746A2A6CD9D6}"/>
              </a:ext>
            </a:extLst>
          </p:cNvPr>
          <p:cNvSpPr>
            <a:spLocks noGrp="1"/>
          </p:cNvSpPr>
          <p:nvPr>
            <p:ph idx="1"/>
          </p:nvPr>
        </p:nvSpPr>
        <p:spPr>
          <a:xfrm>
            <a:off x="609600" y="4676469"/>
            <a:ext cx="10871200" cy="1792731"/>
          </a:xfrm>
        </p:spPr>
        <p:txBody>
          <a:bodyPr/>
          <a:lstStyle/>
          <a:p>
            <a:r>
              <a:rPr lang="en-GB" sz="1600" dirty="0"/>
              <a:t>Performed GWAS using ALSPAC data - lead SNP = rs13337037</a:t>
            </a:r>
          </a:p>
          <a:p>
            <a:pPr lvl="1"/>
            <a:r>
              <a:rPr lang="en-GB" sz="1600" dirty="0"/>
              <a:t>OR: 1.42; 95% CI: 1.29 - 1.55; P = 2.88 x 10</a:t>
            </a:r>
            <a:r>
              <a:rPr lang="en-GB" sz="1600" baseline="30000" dirty="0"/>
              <a:t>-14</a:t>
            </a:r>
            <a:r>
              <a:rPr lang="en-GB" sz="1600" dirty="0"/>
              <a:t> </a:t>
            </a:r>
          </a:p>
          <a:p>
            <a:r>
              <a:rPr lang="en-GB" sz="1600" dirty="0"/>
              <a:t>Independently tested association in NFBC</a:t>
            </a:r>
          </a:p>
          <a:p>
            <a:pPr lvl="1"/>
            <a:r>
              <a:rPr lang="en-GB" sz="1600" dirty="0"/>
              <a:t>OR: 1.25; 95% CI: 1.10 - 1.43; P = 9.8 x 10</a:t>
            </a:r>
            <a:r>
              <a:rPr lang="en-GB" sz="1600" baseline="30000" dirty="0"/>
              <a:t>-4</a:t>
            </a:r>
            <a:r>
              <a:rPr lang="en-GB" sz="1600" dirty="0"/>
              <a:t> </a:t>
            </a:r>
          </a:p>
          <a:p>
            <a:r>
              <a:rPr lang="en-GB" sz="1600" dirty="0"/>
              <a:t>Performed meta-analysis - lead SNP = rs13337037 </a:t>
            </a:r>
          </a:p>
          <a:p>
            <a:pPr lvl="1"/>
            <a:r>
              <a:rPr lang="en-GB" sz="1600" dirty="0"/>
              <a:t>OR: 1.38; 95% CI: 1.30 - 1.45; P = 3.09 x 10</a:t>
            </a:r>
            <a:r>
              <a:rPr lang="en-GB" sz="1600" baseline="30000" dirty="0"/>
              <a:t>-16</a:t>
            </a:r>
            <a:endParaRPr lang="en-GB" sz="1600" dirty="0"/>
          </a:p>
          <a:p>
            <a:pPr lvl="1"/>
            <a:endParaRPr lang="en-GB" sz="1600" dirty="0"/>
          </a:p>
          <a:p>
            <a:endParaRPr lang="en-GB" sz="1600" dirty="0"/>
          </a:p>
        </p:txBody>
      </p:sp>
      <p:pic>
        <p:nvPicPr>
          <p:cNvPr id="4" name="Content Placeholder 4">
            <a:extLst>
              <a:ext uri="{FF2B5EF4-FFF2-40B4-BE49-F238E27FC236}">
                <a16:creationId xmlns:a16="http://schemas.microsoft.com/office/drawing/2014/main" id="{415CCCF8-9DA5-DF4D-A19E-F9F78F82E97F}"/>
              </a:ext>
            </a:extLst>
          </p:cNvPr>
          <p:cNvPicPr>
            <a:picLocks noChangeAspect="1"/>
          </p:cNvPicPr>
          <p:nvPr/>
        </p:nvPicPr>
        <p:blipFill rotWithShape="1">
          <a:blip r:embed="rId3"/>
          <a:srcRect t="11923"/>
          <a:stretch/>
        </p:blipFill>
        <p:spPr bwMode="auto">
          <a:xfrm>
            <a:off x="609600" y="1484784"/>
            <a:ext cx="10871200" cy="3191685"/>
          </a:xfrm>
          <a:prstGeom prst="rect">
            <a:avLst/>
          </a:prstGeom>
          <a:noFill/>
          <a:ln w="9525">
            <a:noFill/>
            <a:miter lim="800000"/>
            <a:headEnd/>
            <a:tailEnd/>
          </a:ln>
          <a:effectLst/>
        </p:spPr>
      </p:pic>
    </p:spTree>
    <p:extLst>
      <p:ext uri="{BB962C8B-B14F-4D97-AF65-F5344CB8AC3E}">
        <p14:creationId xmlns:p14="http://schemas.microsoft.com/office/powerpoint/2010/main" val="398276927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44925-43F1-D545-AE1D-4D342B9FC65F}"/>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Genome wide association study of glycosuria</a:t>
            </a:r>
            <a:endParaRPr lang="en-GB" dirty="0"/>
          </a:p>
        </p:txBody>
      </p:sp>
      <p:graphicFrame>
        <p:nvGraphicFramePr>
          <p:cNvPr id="14" name="Content Placeholder 13">
            <a:extLst>
              <a:ext uri="{FF2B5EF4-FFF2-40B4-BE49-F238E27FC236}">
                <a16:creationId xmlns:a16="http://schemas.microsoft.com/office/drawing/2014/main" id="{2C835BDC-8D64-3545-85B6-A4D0AFE5C3E6}"/>
              </a:ext>
            </a:extLst>
          </p:cNvPr>
          <p:cNvGraphicFramePr>
            <a:graphicFrameLocks noGrp="1"/>
          </p:cNvGraphicFramePr>
          <p:nvPr>
            <p:ph idx="1"/>
            <p:extLst>
              <p:ext uri="{D42A27DB-BD31-4B8C-83A1-F6EECF244321}">
                <p14:modId xmlns:p14="http://schemas.microsoft.com/office/powerpoint/2010/main" val="1255890137"/>
              </p:ext>
            </p:extLst>
          </p:nvPr>
        </p:nvGraphicFramePr>
        <p:xfrm>
          <a:off x="609600" y="1556792"/>
          <a:ext cx="10871199" cy="4469394"/>
        </p:xfrm>
        <a:graphic>
          <a:graphicData uri="http://schemas.openxmlformats.org/drawingml/2006/table">
            <a:tbl>
              <a:tblPr/>
              <a:tblGrid>
                <a:gridCol w="2614646">
                  <a:extLst>
                    <a:ext uri="{9D8B030D-6E8A-4147-A177-3AD203B41FA5}">
                      <a16:colId xmlns:a16="http://schemas.microsoft.com/office/drawing/2014/main" val="2026899610"/>
                    </a:ext>
                  </a:extLst>
                </a:gridCol>
                <a:gridCol w="504558">
                  <a:extLst>
                    <a:ext uri="{9D8B030D-6E8A-4147-A177-3AD203B41FA5}">
                      <a16:colId xmlns:a16="http://schemas.microsoft.com/office/drawing/2014/main" val="1762970092"/>
                    </a:ext>
                  </a:extLst>
                </a:gridCol>
                <a:gridCol w="542793">
                  <a:extLst>
                    <a:ext uri="{9D8B030D-6E8A-4147-A177-3AD203B41FA5}">
                      <a16:colId xmlns:a16="http://schemas.microsoft.com/office/drawing/2014/main" val="330364682"/>
                    </a:ext>
                  </a:extLst>
                </a:gridCol>
                <a:gridCol w="766432">
                  <a:extLst>
                    <a:ext uri="{9D8B030D-6E8A-4147-A177-3AD203B41FA5}">
                      <a16:colId xmlns:a16="http://schemas.microsoft.com/office/drawing/2014/main" val="2973166139"/>
                    </a:ext>
                  </a:extLst>
                </a:gridCol>
                <a:gridCol w="1009290">
                  <a:extLst>
                    <a:ext uri="{9D8B030D-6E8A-4147-A177-3AD203B41FA5}">
                      <a16:colId xmlns:a16="http://schemas.microsoft.com/office/drawing/2014/main" val="2642435252"/>
                    </a:ext>
                  </a:extLst>
                </a:gridCol>
                <a:gridCol w="1025017">
                  <a:extLst>
                    <a:ext uri="{9D8B030D-6E8A-4147-A177-3AD203B41FA5}">
                      <a16:colId xmlns:a16="http://schemas.microsoft.com/office/drawing/2014/main" val="3052388766"/>
                    </a:ext>
                  </a:extLst>
                </a:gridCol>
                <a:gridCol w="763463">
                  <a:extLst>
                    <a:ext uri="{9D8B030D-6E8A-4147-A177-3AD203B41FA5}">
                      <a16:colId xmlns:a16="http://schemas.microsoft.com/office/drawing/2014/main" val="1049208071"/>
                    </a:ext>
                  </a:extLst>
                </a:gridCol>
                <a:gridCol w="847230">
                  <a:extLst>
                    <a:ext uri="{9D8B030D-6E8A-4147-A177-3AD203B41FA5}">
                      <a16:colId xmlns:a16="http://schemas.microsoft.com/office/drawing/2014/main" val="477117402"/>
                    </a:ext>
                  </a:extLst>
                </a:gridCol>
                <a:gridCol w="1009290">
                  <a:extLst>
                    <a:ext uri="{9D8B030D-6E8A-4147-A177-3AD203B41FA5}">
                      <a16:colId xmlns:a16="http://schemas.microsoft.com/office/drawing/2014/main" val="4274957999"/>
                    </a:ext>
                  </a:extLst>
                </a:gridCol>
                <a:gridCol w="1025017">
                  <a:extLst>
                    <a:ext uri="{9D8B030D-6E8A-4147-A177-3AD203B41FA5}">
                      <a16:colId xmlns:a16="http://schemas.microsoft.com/office/drawing/2014/main" val="3899628049"/>
                    </a:ext>
                  </a:extLst>
                </a:gridCol>
                <a:gridCol w="763463">
                  <a:extLst>
                    <a:ext uri="{9D8B030D-6E8A-4147-A177-3AD203B41FA5}">
                      <a16:colId xmlns:a16="http://schemas.microsoft.com/office/drawing/2014/main" val="2887168810"/>
                    </a:ext>
                  </a:extLst>
                </a:gridCol>
              </a:tblGrid>
              <a:tr h="170333">
                <a:tc>
                  <a:txBody>
                    <a:bodyPr/>
                    <a:lstStyle/>
                    <a:p>
                      <a:pPr algn="ctr" fontAlgn="b">
                        <a:lnSpc>
                          <a:spcPct val="150000"/>
                        </a:lnSpc>
                      </a:pPr>
                      <a:endParaRPr lang="en-GB" sz="1200" b="1" i="0" u="none" strike="noStrike" dirty="0">
                        <a:solidFill>
                          <a:srgbClr val="000000"/>
                        </a:solidFill>
                        <a:effectLst/>
                        <a:latin typeface="Calibri" panose="020F0502020204030204" pitchFamily="34" charset="0"/>
                      </a:endParaRP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endParaRPr lang="en-GB" sz="1200" b="1" i="0" u="none" strike="noStrike" dirty="0">
                        <a:solidFill>
                          <a:srgbClr val="000000"/>
                        </a:solidFill>
                        <a:effectLst/>
                        <a:latin typeface="Calibri" panose="020F0502020204030204" pitchFamily="34" charset="0"/>
                      </a:endParaRP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endParaRPr lang="en-GB" sz="1200" b="1" i="0" u="none" strike="noStrike" dirty="0">
                        <a:solidFill>
                          <a:srgbClr val="000000"/>
                        </a:solidFill>
                        <a:effectLst/>
                        <a:latin typeface="Calibri" panose="020F0502020204030204" pitchFamily="34" charset="0"/>
                      </a:endParaRP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gridSpan="4">
                  <a:txBody>
                    <a:bodyPr/>
                    <a:lstStyle/>
                    <a:p>
                      <a:pPr algn="ctr" fontAlgn="b">
                        <a:lnSpc>
                          <a:spcPct val="150000"/>
                        </a:lnSpc>
                      </a:pPr>
                      <a:r>
                        <a:rPr lang="en-GB" sz="1200" b="1" i="0" u="none" strike="noStrike" dirty="0">
                          <a:solidFill>
                            <a:srgbClr val="000000"/>
                          </a:solidFill>
                          <a:effectLst/>
                          <a:latin typeface="Calibri" panose="020F0502020204030204" pitchFamily="34" charset="0"/>
                        </a:rPr>
                        <a:t>Glycosuria and traits</a:t>
                      </a: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en-GB" sz="1200" b="0" i="0" u="none" strike="noStrike" dirty="0">
                        <a:solidFill>
                          <a:srgbClr val="000000"/>
                        </a:solidFill>
                        <a:effectLst/>
                        <a:latin typeface="Calibri" panose="020F0502020204030204" pitchFamily="34" charset="0"/>
                      </a:endParaRP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en-GB" sz="1200" b="0" i="0" u="none" strike="noStrike" dirty="0">
                        <a:solidFill>
                          <a:srgbClr val="000000"/>
                        </a:solidFill>
                        <a:effectLst/>
                        <a:latin typeface="Calibri" panose="020F0502020204030204" pitchFamily="34" charset="0"/>
                      </a:endParaRP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en-GB" sz="1200" b="0" i="0" u="none" strike="noStrike" dirty="0">
                        <a:solidFill>
                          <a:srgbClr val="000000"/>
                        </a:solidFill>
                        <a:effectLst/>
                        <a:latin typeface="Calibri" panose="020F0502020204030204" pitchFamily="34" charset="0"/>
                      </a:endParaRP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gridSpan="4">
                  <a:txBody>
                    <a:bodyPr/>
                    <a:lstStyle/>
                    <a:p>
                      <a:pPr algn="ctr" fontAlgn="b">
                        <a:lnSpc>
                          <a:spcPct val="150000"/>
                        </a:lnSpc>
                      </a:pPr>
                      <a:r>
                        <a:rPr lang="en-GB" sz="1200" b="1" i="0" u="none" strike="noStrike" dirty="0">
                          <a:solidFill>
                            <a:srgbClr val="000000"/>
                          </a:solidFill>
                          <a:effectLst/>
                          <a:latin typeface="Calibri" panose="020F0502020204030204" pitchFamily="34" charset="0"/>
                        </a:rPr>
                        <a:t>Lead SNP and traits</a:t>
                      </a: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en-GB" sz="1200" b="0" i="0" u="none" strike="noStrike" dirty="0">
                        <a:solidFill>
                          <a:srgbClr val="000000"/>
                        </a:solidFill>
                        <a:effectLst/>
                        <a:latin typeface="Calibri" panose="020F0502020204030204" pitchFamily="34" charset="0"/>
                      </a:endParaRP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en-GB" sz="1200" b="0" i="0" u="none" strike="noStrike" dirty="0">
                        <a:solidFill>
                          <a:srgbClr val="000000"/>
                        </a:solidFill>
                        <a:effectLst/>
                        <a:latin typeface="Calibri" panose="020F0502020204030204" pitchFamily="34" charset="0"/>
                      </a:endParaRP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hMerge="1">
                  <a:txBody>
                    <a:bodyPr/>
                    <a:lstStyle/>
                    <a:p>
                      <a:pPr algn="l" fontAlgn="b"/>
                      <a:endParaRPr lang="en-GB" sz="1200" b="0" i="0" u="none" strike="noStrike" dirty="0">
                        <a:solidFill>
                          <a:srgbClr val="000000"/>
                        </a:solidFill>
                        <a:effectLst/>
                        <a:latin typeface="Calibri" panose="020F0502020204030204" pitchFamily="34" charset="0"/>
                      </a:endParaRP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913429734"/>
                  </a:ext>
                </a:extLst>
              </a:tr>
              <a:tr h="72008">
                <a:tc>
                  <a:txBody>
                    <a:bodyPr/>
                    <a:lstStyle/>
                    <a:p>
                      <a:pPr algn="ctr" fontAlgn="b">
                        <a:lnSpc>
                          <a:spcPct val="150000"/>
                        </a:lnSpc>
                      </a:pPr>
                      <a:r>
                        <a:rPr lang="en-GB" sz="1200" b="1" i="0" u="none" strike="noStrike" dirty="0">
                          <a:solidFill>
                            <a:srgbClr val="000000"/>
                          </a:solidFill>
                          <a:effectLst/>
                          <a:latin typeface="Calibri" panose="020F0502020204030204" pitchFamily="34" charset="0"/>
                        </a:rPr>
                        <a:t>Trait</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dirty="0">
                          <a:solidFill>
                            <a:srgbClr val="000000"/>
                          </a:solidFill>
                          <a:effectLst/>
                          <a:latin typeface="Calibri" panose="020F0502020204030204" pitchFamily="34" charset="0"/>
                        </a:rPr>
                        <a:t>n </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dirty="0" err="1">
                          <a:solidFill>
                            <a:srgbClr val="000000"/>
                          </a:solidFill>
                          <a:effectLst/>
                          <a:latin typeface="Calibri" panose="020F0502020204030204" pitchFamily="34" charset="0"/>
                        </a:rPr>
                        <a:t>n_cases</a:t>
                      </a:r>
                      <a:endParaRPr lang="en-GB" sz="1200" b="1" i="0" u="none" strike="noStrike" dirty="0">
                        <a:solidFill>
                          <a:srgbClr val="000000"/>
                        </a:solidFill>
                        <a:effectLst/>
                        <a:latin typeface="Calibri" panose="020F0502020204030204" pitchFamily="34" charset="0"/>
                      </a:endParaRP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a:solidFill>
                            <a:srgbClr val="000000"/>
                          </a:solidFill>
                          <a:effectLst/>
                          <a:latin typeface="Calibri" panose="020F0502020204030204" pitchFamily="34" charset="0"/>
                        </a:rPr>
                        <a:t>beta</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a:solidFill>
                            <a:srgbClr val="000000"/>
                          </a:solidFill>
                          <a:effectLst/>
                          <a:latin typeface="Calibri" panose="020F0502020204030204" pitchFamily="34" charset="0"/>
                        </a:rPr>
                        <a:t>95%_CI_lower</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a:solidFill>
                            <a:srgbClr val="000000"/>
                          </a:solidFill>
                          <a:effectLst/>
                          <a:latin typeface="Calibri" panose="020F0502020204030204" pitchFamily="34" charset="0"/>
                        </a:rPr>
                        <a:t>95%_CI_upper</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err="1">
                          <a:solidFill>
                            <a:srgbClr val="000000"/>
                          </a:solidFill>
                          <a:effectLst/>
                          <a:latin typeface="Calibri" panose="020F0502020204030204" pitchFamily="34" charset="0"/>
                        </a:rPr>
                        <a:t>P_value</a:t>
                      </a:r>
                      <a:endParaRPr lang="en-GB" sz="1200" b="1" i="0" u="none" strike="noStrike">
                        <a:solidFill>
                          <a:srgbClr val="000000"/>
                        </a:solidFill>
                        <a:effectLst/>
                        <a:latin typeface="Calibri" panose="020F0502020204030204" pitchFamily="34" charset="0"/>
                      </a:endParaRP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a:solidFill>
                            <a:srgbClr val="000000"/>
                          </a:solidFill>
                          <a:effectLst/>
                          <a:latin typeface="Calibri" panose="020F0502020204030204" pitchFamily="34" charset="0"/>
                        </a:rPr>
                        <a:t>beta</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a:solidFill>
                            <a:srgbClr val="000000"/>
                          </a:solidFill>
                          <a:effectLst/>
                          <a:latin typeface="Calibri" panose="020F0502020204030204" pitchFamily="34" charset="0"/>
                        </a:rPr>
                        <a:t>95%_CI_lower</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a:solidFill>
                            <a:srgbClr val="000000"/>
                          </a:solidFill>
                          <a:effectLst/>
                          <a:latin typeface="Calibri" panose="020F0502020204030204" pitchFamily="34" charset="0"/>
                        </a:rPr>
                        <a:t>95%_CI_upper</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1" i="0" u="none" strike="noStrike" err="1">
                          <a:solidFill>
                            <a:srgbClr val="000000"/>
                          </a:solidFill>
                          <a:effectLst/>
                          <a:latin typeface="Calibri" panose="020F0502020204030204" pitchFamily="34" charset="0"/>
                        </a:rPr>
                        <a:t>P_value</a:t>
                      </a:r>
                      <a:endParaRPr lang="en-GB" sz="1200" b="1" i="0" u="none" strike="noStrike">
                        <a:solidFill>
                          <a:srgbClr val="000000"/>
                        </a:solidFill>
                        <a:effectLst/>
                        <a:latin typeface="Calibri" panose="020F0502020204030204" pitchFamily="34" charset="0"/>
                      </a:endParaRP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6902348"/>
                  </a:ext>
                </a:extLst>
              </a:tr>
              <a:tr h="154736">
                <a:tc>
                  <a:txBody>
                    <a:bodyPr/>
                    <a:lstStyle/>
                    <a:p>
                      <a:pPr algn="l" fontAlgn="b">
                        <a:lnSpc>
                          <a:spcPct val="150000"/>
                        </a:lnSpc>
                      </a:pPr>
                      <a:r>
                        <a:rPr lang="en-GB" sz="1200" b="0" i="0" u="none" strike="noStrike">
                          <a:solidFill>
                            <a:srgbClr val="FF0000"/>
                          </a:solidFill>
                          <a:effectLst/>
                          <a:latin typeface="Calibri" panose="020F0502020204030204" pitchFamily="34" charset="0"/>
                        </a:rPr>
                        <a:t>Stix test</a:t>
                      </a: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7176</a:t>
                      </a: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282</a:t>
                      </a: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3.83</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3.39</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4.26</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6.84E-67</a:t>
                      </a: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0.50</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0.32</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0.68</a:t>
                      </a:r>
                    </a:p>
                  </a:txBody>
                  <a:tcPr marL="9525" marR="9525" marT="9525" marB="0" anchor="b">
                    <a:lnL>
                      <a:noFill/>
                    </a:lnL>
                    <a:lnR>
                      <a:noFill/>
                    </a:lnR>
                    <a:lnT w="12700" cap="flat" cmpd="sng" algn="ctr">
                      <a:solidFill>
                        <a:schemeClr val="tx1"/>
                      </a:solidFill>
                      <a:prstDash val="solid"/>
                      <a:round/>
                      <a:headEnd type="none" w="med" len="med"/>
                      <a:tailEnd type="none" w="med" len="med"/>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2.82E-08</a:t>
                      </a:r>
                    </a:p>
                  </a:txBody>
                  <a:tcPr marL="6827" marR="6827" marT="6827" marB="0">
                    <a:lnL>
                      <a:noFill/>
                    </a:lnL>
                    <a:lnR>
                      <a:noFill/>
                    </a:lnR>
                    <a:lnT w="12700" cap="flat" cmpd="sng" algn="ctr">
                      <a:solidFill>
                        <a:schemeClr val="tx1"/>
                      </a:solidFill>
                      <a:prstDash val="solid"/>
                      <a:round/>
                      <a:headEnd type="none" w="med" len="med"/>
                      <a:tailEnd type="none" w="med" len="med"/>
                    </a:lnT>
                    <a:lnB>
                      <a:noFill/>
                    </a:lnB>
                  </a:tcPr>
                </a:tc>
                <a:extLst>
                  <a:ext uri="{0D108BD9-81ED-4DB2-BD59-A6C34878D82A}">
                    <a16:rowId xmlns:a16="http://schemas.microsoft.com/office/drawing/2014/main" val="2454380684"/>
                  </a:ext>
                </a:extLst>
              </a:tr>
              <a:tr h="154736">
                <a:tc>
                  <a:txBody>
                    <a:bodyPr/>
                    <a:lstStyle/>
                    <a:p>
                      <a:pPr algn="l" fontAlgn="b">
                        <a:lnSpc>
                          <a:spcPct val="150000"/>
                        </a:lnSpc>
                      </a:pPr>
                      <a:r>
                        <a:rPr lang="en-GB" sz="1200" b="0" i="0" u="none" strike="noStrike">
                          <a:solidFill>
                            <a:srgbClr val="FF0000"/>
                          </a:solidFill>
                          <a:effectLst/>
                          <a:latin typeface="Calibri" panose="020F0502020204030204" pitchFamily="34" charset="0"/>
                        </a:rPr>
                        <a:t>BMI</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6544</a:t>
                      </a:r>
                    </a:p>
                  </a:txBody>
                  <a:tcPr marL="6827" marR="6827" marT="6827" marB="0">
                    <a:lnL>
                      <a:noFill/>
                    </a:lnL>
                    <a:lnR>
                      <a:noFill/>
                    </a:lnR>
                    <a:lnT>
                      <a:noFill/>
                    </a:lnT>
                    <a:lnB>
                      <a:noFill/>
                    </a:lnB>
                  </a:tcPr>
                </a:tc>
                <a:tc>
                  <a:txBody>
                    <a:bodyPr/>
                    <a:lstStyle/>
                    <a:p>
                      <a:pPr algn="ctr" fontAlgn="b">
                        <a:lnSpc>
                          <a:spcPct val="150000"/>
                        </a:lnSpc>
                      </a:pPr>
                      <a:endParaRPr lang="en-GB" sz="1200" b="0" i="0" u="none" strike="noStrike">
                        <a:solidFill>
                          <a:schemeClr val="tx1"/>
                        </a:solidFill>
                        <a:effectLst/>
                        <a:latin typeface="Calibri" panose="020F0502020204030204" pitchFamily="34" charset="0"/>
                      </a:endParaRP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0.91</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0.67</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1.14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3.80E-14</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0.32</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1.64E-02</a:t>
                      </a:r>
                    </a:p>
                  </a:txBody>
                  <a:tcPr marL="6827" marR="6827" marT="6827" marB="0">
                    <a:lnL>
                      <a:noFill/>
                    </a:lnL>
                    <a:lnR>
                      <a:noFill/>
                    </a:lnR>
                    <a:lnT>
                      <a:noFill/>
                    </a:lnT>
                    <a:lnB>
                      <a:noFill/>
                    </a:lnB>
                  </a:tcPr>
                </a:tc>
                <a:extLst>
                  <a:ext uri="{0D108BD9-81ED-4DB2-BD59-A6C34878D82A}">
                    <a16:rowId xmlns:a16="http://schemas.microsoft.com/office/drawing/2014/main" val="884380779"/>
                  </a:ext>
                </a:extLst>
              </a:tr>
              <a:tr h="0">
                <a:tc>
                  <a:txBody>
                    <a:bodyPr/>
                    <a:lstStyle/>
                    <a:p>
                      <a:pPr algn="l" fontAlgn="b">
                        <a:lnSpc>
                          <a:spcPct val="150000"/>
                        </a:lnSpc>
                      </a:pPr>
                      <a:r>
                        <a:rPr lang="en-GB" sz="1200" b="0" i="0" u="none" strike="noStrike">
                          <a:solidFill>
                            <a:srgbClr val="000000"/>
                          </a:solidFill>
                          <a:effectLst/>
                          <a:latin typeface="Calibri" panose="020F0502020204030204" pitchFamily="34" charset="0"/>
                        </a:rPr>
                        <a:t>Underweight</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284</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6260</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-0.28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0.11</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0.6</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-0.22</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0.16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0.7</a:t>
                      </a:r>
                    </a:p>
                  </a:txBody>
                  <a:tcPr marL="6827" marR="6827" marT="6827" marB="0">
                    <a:lnL>
                      <a:noFill/>
                    </a:lnL>
                    <a:lnR>
                      <a:noFill/>
                    </a:lnR>
                    <a:lnT>
                      <a:noFill/>
                    </a:lnT>
                    <a:lnB>
                      <a:noFill/>
                    </a:lnB>
                  </a:tcPr>
                </a:tc>
                <a:extLst>
                  <a:ext uri="{0D108BD9-81ED-4DB2-BD59-A6C34878D82A}">
                    <a16:rowId xmlns:a16="http://schemas.microsoft.com/office/drawing/2014/main" val="1872526942"/>
                  </a:ext>
                </a:extLst>
              </a:tr>
              <a:tr h="177276">
                <a:tc>
                  <a:txBody>
                    <a:bodyPr/>
                    <a:lstStyle/>
                    <a:p>
                      <a:pPr algn="l" fontAlgn="b">
                        <a:lnSpc>
                          <a:spcPct val="150000"/>
                        </a:lnSpc>
                      </a:pPr>
                      <a:r>
                        <a:rPr lang="en-GB" sz="1200" b="0" i="0" u="none" strike="noStrike" err="1">
                          <a:solidFill>
                            <a:srgbClr val="FF0000"/>
                          </a:solidFill>
                          <a:effectLst/>
                          <a:latin typeface="Calibri" panose="020F0502020204030204" pitchFamily="34" charset="0"/>
                        </a:rPr>
                        <a:t>Normalweight</a:t>
                      </a:r>
                      <a:endParaRPr lang="en-GB" sz="1200" b="0" i="0" u="none" strike="noStrike">
                        <a:solidFill>
                          <a:srgbClr val="FF0000"/>
                        </a:solidFill>
                        <a:effectLst/>
                        <a:latin typeface="Calibri" panose="020F0502020204030204" pitchFamily="34" charset="0"/>
                      </a:endParaRP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4934</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1610</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-0.33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-0.47</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-0.19</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5.13E-06</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-0.07</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0.02</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1.19E-01</a:t>
                      </a:r>
                    </a:p>
                  </a:txBody>
                  <a:tcPr marL="6827" marR="6827" marT="6827" marB="0">
                    <a:lnL>
                      <a:noFill/>
                    </a:lnL>
                    <a:lnR>
                      <a:noFill/>
                    </a:lnR>
                    <a:lnT>
                      <a:noFill/>
                    </a:lnT>
                    <a:lnB>
                      <a:noFill/>
                    </a:lnB>
                  </a:tcPr>
                </a:tc>
                <a:extLst>
                  <a:ext uri="{0D108BD9-81ED-4DB2-BD59-A6C34878D82A}">
                    <a16:rowId xmlns:a16="http://schemas.microsoft.com/office/drawing/2014/main" val="2980438902"/>
                  </a:ext>
                </a:extLst>
              </a:tr>
              <a:tr h="154736">
                <a:tc>
                  <a:txBody>
                    <a:bodyPr/>
                    <a:lstStyle/>
                    <a:p>
                      <a:pPr algn="l" fontAlgn="b">
                        <a:lnSpc>
                          <a:spcPct val="150000"/>
                        </a:lnSpc>
                      </a:pPr>
                      <a:r>
                        <a:rPr lang="en-GB" sz="1200" b="0" i="0" u="none" strike="noStrike">
                          <a:solidFill>
                            <a:srgbClr val="000000"/>
                          </a:solidFill>
                          <a:effectLst/>
                          <a:latin typeface="Calibri" panose="020F0502020204030204" pitchFamily="34" charset="0"/>
                        </a:rPr>
                        <a:t>Overweight</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994</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5550</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0.23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0.40</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6.66E-03</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1.54E-01</a:t>
                      </a:r>
                    </a:p>
                  </a:txBody>
                  <a:tcPr marL="6827" marR="6827" marT="6827" marB="0">
                    <a:lnL>
                      <a:noFill/>
                    </a:lnL>
                    <a:lnR>
                      <a:noFill/>
                    </a:lnR>
                    <a:lnT>
                      <a:noFill/>
                    </a:lnT>
                    <a:lnB>
                      <a:noFill/>
                    </a:lnB>
                  </a:tcPr>
                </a:tc>
                <a:extLst>
                  <a:ext uri="{0D108BD9-81ED-4DB2-BD59-A6C34878D82A}">
                    <a16:rowId xmlns:a16="http://schemas.microsoft.com/office/drawing/2014/main" val="194552926"/>
                  </a:ext>
                </a:extLst>
              </a:tr>
              <a:tr h="154736">
                <a:tc>
                  <a:txBody>
                    <a:bodyPr/>
                    <a:lstStyle/>
                    <a:p>
                      <a:pPr algn="l" fontAlgn="b">
                        <a:lnSpc>
                          <a:spcPct val="150000"/>
                        </a:lnSpc>
                      </a:pPr>
                      <a:r>
                        <a:rPr lang="en-GB" sz="1200" b="0" i="0" u="none" strike="noStrike">
                          <a:solidFill>
                            <a:srgbClr val="000000"/>
                          </a:solidFill>
                          <a:effectLst/>
                          <a:latin typeface="Calibri" panose="020F0502020204030204" pitchFamily="34" charset="0"/>
                        </a:rPr>
                        <a:t>Obese1</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230</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6314</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0.49</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0.19</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0.80</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1.41E-03</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0.28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4.71E-01</a:t>
                      </a:r>
                    </a:p>
                  </a:txBody>
                  <a:tcPr marL="6827" marR="6827" marT="6827" marB="0">
                    <a:lnL>
                      <a:noFill/>
                    </a:lnL>
                    <a:lnR>
                      <a:noFill/>
                    </a:lnR>
                    <a:lnT>
                      <a:noFill/>
                    </a:lnT>
                    <a:lnB>
                      <a:noFill/>
                    </a:lnB>
                  </a:tcPr>
                </a:tc>
                <a:extLst>
                  <a:ext uri="{0D108BD9-81ED-4DB2-BD59-A6C34878D82A}">
                    <a16:rowId xmlns:a16="http://schemas.microsoft.com/office/drawing/2014/main" val="2674707599"/>
                  </a:ext>
                </a:extLst>
              </a:tr>
              <a:tr h="154736">
                <a:tc>
                  <a:txBody>
                    <a:bodyPr/>
                    <a:lstStyle/>
                    <a:p>
                      <a:pPr algn="l" fontAlgn="b">
                        <a:lnSpc>
                          <a:spcPct val="150000"/>
                        </a:lnSpc>
                      </a:pPr>
                      <a:r>
                        <a:rPr lang="en-GB" sz="1200" b="0" i="0" u="none" strike="noStrike">
                          <a:solidFill>
                            <a:srgbClr val="000000"/>
                          </a:solidFill>
                          <a:effectLst/>
                          <a:latin typeface="Calibri" panose="020F0502020204030204" pitchFamily="34" charset="0"/>
                        </a:rPr>
                        <a:t>Obese2</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102</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6442</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0.88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0.46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1.31</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5.27E-05</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0.12</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0.43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4.23E-01</a:t>
                      </a:r>
                    </a:p>
                  </a:txBody>
                  <a:tcPr marL="6827" marR="6827" marT="6827" marB="0">
                    <a:lnL>
                      <a:noFill/>
                    </a:lnL>
                    <a:lnR>
                      <a:noFill/>
                    </a:lnR>
                    <a:lnT>
                      <a:noFill/>
                    </a:lnT>
                    <a:lnB>
                      <a:noFill/>
                    </a:lnB>
                  </a:tcPr>
                </a:tc>
                <a:extLst>
                  <a:ext uri="{0D108BD9-81ED-4DB2-BD59-A6C34878D82A}">
                    <a16:rowId xmlns:a16="http://schemas.microsoft.com/office/drawing/2014/main" val="2053587917"/>
                  </a:ext>
                </a:extLst>
              </a:tr>
              <a:tr h="210536">
                <a:tc>
                  <a:txBody>
                    <a:bodyPr/>
                    <a:lstStyle/>
                    <a:p>
                      <a:pPr algn="l" fontAlgn="b">
                        <a:lnSpc>
                          <a:spcPct val="150000"/>
                        </a:lnSpc>
                      </a:pPr>
                      <a:r>
                        <a:rPr lang="en-GB" sz="1200" b="0" i="0" u="none" strike="noStrike">
                          <a:solidFill>
                            <a:srgbClr val="FF0000"/>
                          </a:solidFill>
                          <a:effectLst/>
                          <a:latin typeface="Calibri" panose="020F0502020204030204" pitchFamily="34" charset="0"/>
                        </a:rPr>
                        <a:t>Frequency of water drunk in one week</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5764</a:t>
                      </a:r>
                    </a:p>
                  </a:txBody>
                  <a:tcPr marL="6827" marR="6827" marT="6827" marB="0">
                    <a:lnL>
                      <a:noFill/>
                    </a:lnL>
                    <a:lnR>
                      <a:noFill/>
                    </a:lnR>
                    <a:lnT>
                      <a:noFill/>
                    </a:lnT>
                    <a:lnB>
                      <a:noFill/>
                    </a:lnB>
                  </a:tcPr>
                </a:tc>
                <a:tc>
                  <a:txBody>
                    <a:bodyPr/>
                    <a:lstStyle/>
                    <a:p>
                      <a:pPr algn="ctr" fontAlgn="b">
                        <a:lnSpc>
                          <a:spcPct val="150000"/>
                        </a:lnSpc>
                      </a:pPr>
                      <a:endParaRPr lang="en-GB" sz="1200" b="0" i="0" u="none" strike="noStrike">
                        <a:solidFill>
                          <a:schemeClr val="tx1"/>
                        </a:solidFill>
                        <a:effectLst/>
                        <a:latin typeface="Calibri" panose="020F0502020204030204" pitchFamily="34" charset="0"/>
                      </a:endParaRP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0.00</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9.98E-01</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0.11</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0.18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FF0000"/>
                          </a:solidFill>
                          <a:effectLst/>
                          <a:latin typeface="Calibri" panose="020F0502020204030204" pitchFamily="34" charset="0"/>
                        </a:rPr>
                        <a:t>6.84E-03</a:t>
                      </a:r>
                    </a:p>
                  </a:txBody>
                  <a:tcPr marL="6827" marR="6827" marT="6827" marB="0">
                    <a:lnL>
                      <a:noFill/>
                    </a:lnL>
                    <a:lnR>
                      <a:noFill/>
                    </a:lnR>
                    <a:lnT>
                      <a:noFill/>
                    </a:lnT>
                    <a:lnB>
                      <a:noFill/>
                    </a:lnB>
                  </a:tcPr>
                </a:tc>
                <a:extLst>
                  <a:ext uri="{0D108BD9-81ED-4DB2-BD59-A6C34878D82A}">
                    <a16:rowId xmlns:a16="http://schemas.microsoft.com/office/drawing/2014/main" val="2436040217"/>
                  </a:ext>
                </a:extLst>
              </a:tr>
              <a:tr h="154736">
                <a:tc>
                  <a:txBody>
                    <a:bodyPr/>
                    <a:lstStyle/>
                    <a:p>
                      <a:pPr algn="l" fontAlgn="b">
                        <a:lnSpc>
                          <a:spcPct val="150000"/>
                        </a:lnSpc>
                      </a:pPr>
                      <a:r>
                        <a:rPr lang="en-GB" sz="1200" b="0" i="0" u="none" strike="noStrike">
                          <a:solidFill>
                            <a:srgbClr val="000000"/>
                          </a:solidFill>
                          <a:effectLst/>
                          <a:latin typeface="Calibri" panose="020F0502020204030204" pitchFamily="34" charset="0"/>
                        </a:rPr>
                        <a:t>Thrush (ever)</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1264</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3556</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0.25</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9.28E-01</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0.02</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1.35E-01</a:t>
                      </a:r>
                    </a:p>
                  </a:txBody>
                  <a:tcPr marL="6827" marR="6827" marT="6827" marB="0">
                    <a:lnL>
                      <a:noFill/>
                    </a:lnL>
                    <a:lnR>
                      <a:noFill/>
                    </a:lnR>
                    <a:lnT>
                      <a:noFill/>
                    </a:lnT>
                    <a:lnB>
                      <a:noFill/>
                    </a:lnB>
                  </a:tcPr>
                </a:tc>
                <a:extLst>
                  <a:ext uri="{0D108BD9-81ED-4DB2-BD59-A6C34878D82A}">
                    <a16:rowId xmlns:a16="http://schemas.microsoft.com/office/drawing/2014/main" val="523968995"/>
                  </a:ext>
                </a:extLst>
              </a:tr>
              <a:tr h="0">
                <a:tc>
                  <a:txBody>
                    <a:bodyPr/>
                    <a:lstStyle/>
                    <a:p>
                      <a:pPr algn="l" fontAlgn="b">
                        <a:lnSpc>
                          <a:spcPct val="150000"/>
                        </a:lnSpc>
                      </a:pPr>
                      <a:r>
                        <a:rPr lang="en-GB" sz="1200" b="0" i="0" u="none" strike="noStrike">
                          <a:solidFill>
                            <a:srgbClr val="000000"/>
                          </a:solidFill>
                          <a:effectLst/>
                          <a:latin typeface="Calibri" panose="020F0502020204030204" pitchFamily="34" charset="0"/>
                        </a:rPr>
                        <a:t>Thursh (pregnancy)</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828</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5857</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0.22</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0.39</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1.43E-02</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-0.07</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0.05</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2.67E-01</a:t>
                      </a:r>
                    </a:p>
                  </a:txBody>
                  <a:tcPr marL="6827" marR="6827" marT="6827" marB="0">
                    <a:lnL>
                      <a:noFill/>
                    </a:lnL>
                    <a:lnR>
                      <a:noFill/>
                    </a:lnR>
                    <a:lnT>
                      <a:noFill/>
                    </a:lnT>
                    <a:lnB>
                      <a:noFill/>
                    </a:lnB>
                  </a:tcPr>
                </a:tc>
                <a:extLst>
                  <a:ext uri="{0D108BD9-81ED-4DB2-BD59-A6C34878D82A}">
                    <a16:rowId xmlns:a16="http://schemas.microsoft.com/office/drawing/2014/main" val="3942540287"/>
                  </a:ext>
                </a:extLst>
              </a:tr>
              <a:tr h="124642">
                <a:tc>
                  <a:txBody>
                    <a:bodyPr/>
                    <a:lstStyle/>
                    <a:p>
                      <a:pPr algn="l" fontAlgn="b">
                        <a:lnSpc>
                          <a:spcPct val="150000"/>
                        </a:lnSpc>
                      </a:pPr>
                      <a:r>
                        <a:rPr lang="en-GB" sz="1200" b="0" i="0" u="none" strike="noStrike">
                          <a:solidFill>
                            <a:srgbClr val="000000"/>
                          </a:solidFill>
                          <a:effectLst/>
                          <a:latin typeface="Calibri" panose="020F0502020204030204" pitchFamily="34" charset="0"/>
                        </a:rPr>
                        <a:t>Urinary infection (ever)</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1845</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2901</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-0.12</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7.16E-01</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-0.05</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2.97E-01</a:t>
                      </a:r>
                    </a:p>
                  </a:txBody>
                  <a:tcPr marL="6827" marR="6827" marT="6827" marB="0">
                    <a:lnL>
                      <a:noFill/>
                    </a:lnL>
                    <a:lnR>
                      <a:noFill/>
                    </a:lnR>
                    <a:lnT>
                      <a:noFill/>
                    </a:lnT>
                    <a:lnB>
                      <a:noFill/>
                    </a:lnB>
                  </a:tcPr>
                </a:tc>
                <a:extLst>
                  <a:ext uri="{0D108BD9-81ED-4DB2-BD59-A6C34878D82A}">
                    <a16:rowId xmlns:a16="http://schemas.microsoft.com/office/drawing/2014/main" val="2155871370"/>
                  </a:ext>
                </a:extLst>
              </a:tr>
              <a:tr h="150959">
                <a:tc>
                  <a:txBody>
                    <a:bodyPr/>
                    <a:lstStyle/>
                    <a:p>
                      <a:pPr algn="l" fontAlgn="b">
                        <a:lnSpc>
                          <a:spcPct val="150000"/>
                        </a:lnSpc>
                      </a:pPr>
                      <a:r>
                        <a:rPr lang="en-GB" sz="1200" b="0" i="0" u="none" strike="noStrike">
                          <a:solidFill>
                            <a:srgbClr val="000000"/>
                          </a:solidFill>
                          <a:effectLst/>
                          <a:latin typeface="Calibri" panose="020F0502020204030204" pitchFamily="34" charset="0"/>
                        </a:rPr>
                        <a:t>Urinary infection (pregnancy)</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6314</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371</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0.86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0.64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1.08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2.16E-14</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-0.30</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1.44E-01</a:t>
                      </a:r>
                    </a:p>
                  </a:txBody>
                  <a:tcPr marL="6827" marR="6827" marT="6827" marB="0">
                    <a:lnL>
                      <a:noFill/>
                    </a:lnL>
                    <a:lnR>
                      <a:noFill/>
                    </a:lnR>
                    <a:lnT>
                      <a:noFill/>
                    </a:lnT>
                    <a:lnB>
                      <a:noFill/>
                    </a:lnB>
                  </a:tcPr>
                </a:tc>
                <a:extLst>
                  <a:ext uri="{0D108BD9-81ED-4DB2-BD59-A6C34878D82A}">
                    <a16:rowId xmlns:a16="http://schemas.microsoft.com/office/drawing/2014/main" val="4098758568"/>
                  </a:ext>
                </a:extLst>
              </a:tr>
              <a:tr h="105268">
                <a:tc>
                  <a:txBody>
                    <a:bodyPr/>
                    <a:lstStyle/>
                    <a:p>
                      <a:pPr algn="l" fontAlgn="b">
                        <a:lnSpc>
                          <a:spcPct val="150000"/>
                        </a:lnSpc>
                      </a:pPr>
                      <a:r>
                        <a:rPr lang="en-GB" sz="1200" b="0" i="0" u="none" strike="noStrike">
                          <a:solidFill>
                            <a:srgbClr val="000000"/>
                          </a:solidFill>
                          <a:effectLst/>
                          <a:latin typeface="Calibri" panose="020F0502020204030204" pitchFamily="34" charset="0"/>
                        </a:rPr>
                        <a:t>Urinating at night</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dirty="0">
                          <a:solidFill>
                            <a:srgbClr val="000000"/>
                          </a:solidFill>
                          <a:effectLst/>
                          <a:latin typeface="Calibri" panose="020F0502020204030204" pitchFamily="34" charset="0"/>
                        </a:rPr>
                        <a:t>2703</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2132</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0.13</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2.05E-03</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-0.01</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0.02</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4.43E-01</a:t>
                      </a:r>
                    </a:p>
                  </a:txBody>
                  <a:tcPr marL="6827" marR="6827" marT="6827" marB="0">
                    <a:lnL>
                      <a:noFill/>
                    </a:lnL>
                    <a:lnR>
                      <a:noFill/>
                    </a:lnR>
                    <a:lnT>
                      <a:noFill/>
                    </a:lnT>
                    <a:lnB>
                      <a:noFill/>
                    </a:lnB>
                  </a:tcPr>
                </a:tc>
                <a:extLst>
                  <a:ext uri="{0D108BD9-81ED-4DB2-BD59-A6C34878D82A}">
                    <a16:rowId xmlns:a16="http://schemas.microsoft.com/office/drawing/2014/main" val="3240169406"/>
                  </a:ext>
                </a:extLst>
              </a:tr>
              <a:tr h="59577">
                <a:tc>
                  <a:txBody>
                    <a:bodyPr/>
                    <a:lstStyle/>
                    <a:p>
                      <a:pPr algn="l" fontAlgn="b">
                        <a:lnSpc>
                          <a:spcPct val="150000"/>
                        </a:lnSpc>
                      </a:pPr>
                      <a:r>
                        <a:rPr lang="en-GB" sz="1200" b="0" i="0" u="none" strike="noStrike" dirty="0">
                          <a:solidFill>
                            <a:schemeClr val="tx1"/>
                          </a:solidFill>
                          <a:effectLst/>
                          <a:latin typeface="Calibri" panose="020F0502020204030204" pitchFamily="34" charset="0"/>
                        </a:rPr>
                        <a:t>Hypertension (ever)</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dirty="0">
                          <a:solidFill>
                            <a:schemeClr val="tx1"/>
                          </a:solidFill>
                          <a:effectLst/>
                          <a:latin typeface="Calibri" panose="020F0502020204030204" pitchFamily="34" charset="0"/>
                        </a:rPr>
                        <a:t>5848</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dirty="0">
                          <a:solidFill>
                            <a:schemeClr val="tx1"/>
                          </a:solidFill>
                          <a:effectLst/>
                          <a:latin typeface="Calibri" panose="020F0502020204030204" pitchFamily="34" charset="0"/>
                        </a:rPr>
                        <a:t>986</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dirty="0">
                          <a:solidFill>
                            <a:schemeClr val="tx1"/>
                          </a:solidFill>
                          <a:effectLst/>
                          <a:latin typeface="Calibri" panose="020F0502020204030204" pitchFamily="34" charset="0"/>
                        </a:rPr>
                        <a:t>0.46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dirty="0">
                          <a:solidFill>
                            <a:schemeClr val="tx1"/>
                          </a:solidFill>
                          <a:effectLst/>
                          <a:latin typeface="Calibri" panose="020F0502020204030204" pitchFamily="34" charset="0"/>
                        </a:rPr>
                        <a:t>0.30</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dirty="0">
                          <a:solidFill>
                            <a:schemeClr val="tx1"/>
                          </a:solidFill>
                          <a:effectLst/>
                          <a:latin typeface="Calibri" panose="020F0502020204030204" pitchFamily="34" charset="0"/>
                        </a:rPr>
                        <a:t>0.62</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dirty="0">
                          <a:solidFill>
                            <a:schemeClr val="tx1"/>
                          </a:solidFill>
                          <a:effectLst/>
                          <a:latin typeface="Calibri" panose="020F0502020204030204" pitchFamily="34" charset="0"/>
                        </a:rPr>
                        <a:t>2.61E-08</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dirty="0">
                          <a:solidFill>
                            <a:schemeClr val="tx1"/>
                          </a:solidFill>
                          <a:effectLst/>
                          <a:latin typeface="Calibri" panose="020F0502020204030204" pitchFamily="34" charset="0"/>
                        </a:rPr>
                        <a:t>0.04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-0.07</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0.14</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5.12E-01</a:t>
                      </a:r>
                    </a:p>
                  </a:txBody>
                  <a:tcPr marL="6827" marR="6827" marT="6827" marB="0">
                    <a:lnL>
                      <a:noFill/>
                    </a:lnL>
                    <a:lnR>
                      <a:noFill/>
                    </a:lnR>
                    <a:lnT>
                      <a:noFill/>
                    </a:lnT>
                    <a:lnB>
                      <a:noFill/>
                    </a:lnB>
                  </a:tcPr>
                </a:tc>
                <a:extLst>
                  <a:ext uri="{0D108BD9-81ED-4DB2-BD59-A6C34878D82A}">
                    <a16:rowId xmlns:a16="http://schemas.microsoft.com/office/drawing/2014/main" val="2079366032"/>
                  </a:ext>
                </a:extLst>
              </a:tr>
              <a:tr h="0">
                <a:tc>
                  <a:txBody>
                    <a:bodyPr/>
                    <a:lstStyle/>
                    <a:p>
                      <a:pPr algn="l" fontAlgn="b">
                        <a:lnSpc>
                          <a:spcPct val="150000"/>
                        </a:lnSpc>
                      </a:pPr>
                      <a:r>
                        <a:rPr lang="en-GB" sz="1200" b="0" i="0" u="none" strike="noStrike">
                          <a:solidFill>
                            <a:srgbClr val="000000"/>
                          </a:solidFill>
                          <a:effectLst/>
                          <a:latin typeface="Calibri" panose="020F0502020204030204" pitchFamily="34" charset="0"/>
                        </a:rPr>
                        <a:t>Hypertension (pregnancy)</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275</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702</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-0.47</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dirty="0">
                          <a:solidFill>
                            <a:srgbClr val="000000"/>
                          </a:solidFill>
                          <a:effectLst/>
                          <a:latin typeface="Calibri" panose="020F0502020204030204" pitchFamily="34" charset="0"/>
                        </a:rPr>
                        <a:t>3.38E-01</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-0.05</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-0.28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0.17</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6.31E-01</a:t>
                      </a:r>
                    </a:p>
                  </a:txBody>
                  <a:tcPr marL="6827" marR="6827" marT="6827" marB="0">
                    <a:lnL>
                      <a:noFill/>
                    </a:lnL>
                    <a:lnR>
                      <a:noFill/>
                    </a:lnR>
                    <a:lnT>
                      <a:noFill/>
                    </a:lnT>
                    <a:lnB>
                      <a:noFill/>
                    </a:lnB>
                  </a:tcPr>
                </a:tc>
                <a:extLst>
                  <a:ext uri="{0D108BD9-81ED-4DB2-BD59-A6C34878D82A}">
                    <a16:rowId xmlns:a16="http://schemas.microsoft.com/office/drawing/2014/main" val="2565305677"/>
                  </a:ext>
                </a:extLst>
              </a:tr>
              <a:tr h="112211">
                <a:tc>
                  <a:txBody>
                    <a:bodyPr/>
                    <a:lstStyle/>
                    <a:p>
                      <a:pPr algn="l" fontAlgn="b">
                        <a:lnSpc>
                          <a:spcPct val="150000"/>
                        </a:lnSpc>
                      </a:pPr>
                      <a:r>
                        <a:rPr lang="en-GB" sz="1200" b="0" i="0" u="none" strike="noStrike">
                          <a:solidFill>
                            <a:srgbClr val="000000"/>
                          </a:solidFill>
                          <a:effectLst/>
                          <a:latin typeface="Calibri" panose="020F0502020204030204" pitchFamily="34" charset="0"/>
                        </a:rPr>
                        <a:t>Gestational hypertension</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6233</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chemeClr val="tx1"/>
                          </a:solidFill>
                          <a:effectLst/>
                          <a:latin typeface="Calibri" panose="020F0502020204030204" pitchFamily="34" charset="0"/>
                        </a:rPr>
                        <a:t>1063</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-0.47</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0.16</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dirty="0">
                          <a:solidFill>
                            <a:srgbClr val="000000"/>
                          </a:solidFill>
                          <a:effectLst/>
                          <a:latin typeface="Calibri" panose="020F0502020204030204" pitchFamily="34" charset="0"/>
                        </a:rPr>
                        <a:t>3.38E-01</a:t>
                      </a:r>
                    </a:p>
                  </a:txBody>
                  <a:tcPr marL="6827" marR="6827" marT="6827" marB="0">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-0.05</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-0.28</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0.17</a:t>
                      </a:r>
                    </a:p>
                  </a:txBody>
                  <a:tcPr marL="9525" marR="9525" marT="9525" marB="0" anchor="b">
                    <a:lnL>
                      <a:noFill/>
                    </a:lnL>
                    <a:lnR>
                      <a:noFill/>
                    </a:lnR>
                    <a:lnT>
                      <a:noFill/>
                    </a:lnT>
                    <a:lnB>
                      <a:noFill/>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6.31E-01</a:t>
                      </a:r>
                    </a:p>
                  </a:txBody>
                  <a:tcPr marL="6827" marR="6827" marT="6827" marB="0">
                    <a:lnL>
                      <a:noFill/>
                    </a:lnL>
                    <a:lnR>
                      <a:noFill/>
                    </a:lnR>
                    <a:lnT>
                      <a:noFill/>
                    </a:lnT>
                    <a:lnB>
                      <a:noFill/>
                    </a:lnB>
                  </a:tcPr>
                </a:tc>
                <a:extLst>
                  <a:ext uri="{0D108BD9-81ED-4DB2-BD59-A6C34878D82A}">
                    <a16:rowId xmlns:a16="http://schemas.microsoft.com/office/drawing/2014/main" val="3556116794"/>
                  </a:ext>
                </a:extLst>
              </a:tr>
              <a:tr h="154736">
                <a:tc>
                  <a:txBody>
                    <a:bodyPr/>
                    <a:lstStyle/>
                    <a:p>
                      <a:pPr algn="l" fontAlgn="b">
                        <a:lnSpc>
                          <a:spcPct val="150000"/>
                        </a:lnSpc>
                      </a:pPr>
                      <a:r>
                        <a:rPr lang="en-GB" sz="1200" b="0" i="0" u="none" strike="noStrike">
                          <a:solidFill>
                            <a:srgbClr val="000000"/>
                          </a:solidFill>
                          <a:effectLst/>
                          <a:latin typeface="Calibri" panose="020F0502020204030204" pitchFamily="34" charset="0"/>
                        </a:rPr>
                        <a:t>Preeclampsia</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7296</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162</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1.16</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0.81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1.51</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dirty="0">
                          <a:solidFill>
                            <a:srgbClr val="000000"/>
                          </a:solidFill>
                          <a:effectLst/>
                          <a:latin typeface="Calibri" panose="020F0502020204030204" pitchFamily="34" charset="0"/>
                        </a:rPr>
                        <a:t>7.86E-11</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0.15</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-0.09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a:solidFill>
                            <a:srgbClr val="000000"/>
                          </a:solidFill>
                          <a:effectLst/>
                          <a:latin typeface="Calibri" panose="020F0502020204030204" pitchFamily="34" charset="0"/>
                        </a:rPr>
                        <a:t>0.39</a:t>
                      </a:r>
                    </a:p>
                  </a:txBody>
                  <a:tcPr marL="9525" marR="9525" marT="9525" marB="0" anchor="b">
                    <a:lnL>
                      <a:noFill/>
                    </a:lnL>
                    <a:lnR>
                      <a:noFill/>
                    </a:lnR>
                    <a:lnT>
                      <a:noFill/>
                    </a:lnT>
                    <a:lnB w="12700" cap="flat" cmpd="sng" algn="ctr">
                      <a:solidFill>
                        <a:schemeClr val="tx1"/>
                      </a:solidFill>
                      <a:prstDash val="solid"/>
                      <a:round/>
                      <a:headEnd type="none" w="med" len="med"/>
                      <a:tailEnd type="none" w="med" len="med"/>
                    </a:lnB>
                  </a:tcPr>
                </a:tc>
                <a:tc>
                  <a:txBody>
                    <a:bodyPr/>
                    <a:lstStyle/>
                    <a:p>
                      <a:pPr algn="ctr" fontAlgn="b">
                        <a:lnSpc>
                          <a:spcPct val="150000"/>
                        </a:lnSpc>
                      </a:pPr>
                      <a:r>
                        <a:rPr lang="en-GB" sz="1200" b="0" i="0" u="none" strike="noStrike" dirty="0">
                          <a:solidFill>
                            <a:srgbClr val="000000"/>
                          </a:solidFill>
                          <a:effectLst/>
                          <a:latin typeface="Calibri" panose="020F0502020204030204" pitchFamily="34" charset="0"/>
                        </a:rPr>
                        <a:t>2.31E-01</a:t>
                      </a:r>
                    </a:p>
                  </a:txBody>
                  <a:tcPr marL="6827" marR="6827" marT="6827" marB="0">
                    <a:lnL>
                      <a:noFill/>
                    </a:lnL>
                    <a:lnR>
                      <a:noFill/>
                    </a:lnR>
                    <a:lnT>
                      <a:noFill/>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4934765"/>
                  </a:ext>
                </a:extLst>
              </a:tr>
            </a:tbl>
          </a:graphicData>
        </a:graphic>
      </p:graphicFrame>
    </p:spTree>
    <p:extLst>
      <p:ext uri="{BB962C8B-B14F-4D97-AF65-F5344CB8AC3E}">
        <p14:creationId xmlns:p14="http://schemas.microsoft.com/office/powerpoint/2010/main" val="392233600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42868-C3F7-2C4B-BC01-8CD0CE5A9DC8}"/>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Genome wide association study of glycosuria</a:t>
            </a:r>
            <a:endParaRPr lang="en-GB" dirty="0"/>
          </a:p>
        </p:txBody>
      </p:sp>
      <p:pic>
        <p:nvPicPr>
          <p:cNvPr id="5" name="Content Placeholder 4">
            <a:extLst>
              <a:ext uri="{FF2B5EF4-FFF2-40B4-BE49-F238E27FC236}">
                <a16:creationId xmlns:a16="http://schemas.microsoft.com/office/drawing/2014/main" id="{3731D771-133F-CD49-A1F4-D352DD848B72}"/>
              </a:ext>
            </a:extLst>
          </p:cNvPr>
          <p:cNvPicPr>
            <a:picLocks noGrp="1" noChangeAspect="1"/>
          </p:cNvPicPr>
          <p:nvPr>
            <p:ph idx="1"/>
          </p:nvPr>
        </p:nvPicPr>
        <p:blipFill>
          <a:blip r:embed="rId3"/>
          <a:stretch>
            <a:fillRect/>
          </a:stretch>
        </p:blipFill>
        <p:spPr>
          <a:xfrm>
            <a:off x="609600" y="1700808"/>
            <a:ext cx="6531428" cy="4572000"/>
          </a:xfrm>
        </p:spPr>
      </p:pic>
      <p:pic>
        <p:nvPicPr>
          <p:cNvPr id="7" name="Picture 6">
            <a:extLst>
              <a:ext uri="{FF2B5EF4-FFF2-40B4-BE49-F238E27FC236}">
                <a16:creationId xmlns:a16="http://schemas.microsoft.com/office/drawing/2014/main" id="{9BBFFB53-A54A-4645-AC9F-DDA9135B95A0}"/>
              </a:ext>
            </a:extLst>
          </p:cNvPr>
          <p:cNvPicPr>
            <a:picLocks noChangeAspect="1"/>
          </p:cNvPicPr>
          <p:nvPr/>
        </p:nvPicPr>
        <p:blipFill>
          <a:blip r:embed="rId4"/>
          <a:stretch>
            <a:fillRect/>
          </a:stretch>
        </p:blipFill>
        <p:spPr>
          <a:xfrm>
            <a:off x="7141028" y="2411479"/>
            <a:ext cx="4339772" cy="926820"/>
          </a:xfrm>
          <a:prstGeom prst="rect">
            <a:avLst/>
          </a:prstGeom>
        </p:spPr>
      </p:pic>
      <p:pic>
        <p:nvPicPr>
          <p:cNvPr id="9" name="Picture 8">
            <a:extLst>
              <a:ext uri="{FF2B5EF4-FFF2-40B4-BE49-F238E27FC236}">
                <a16:creationId xmlns:a16="http://schemas.microsoft.com/office/drawing/2014/main" id="{7DF04BA6-1F1F-4448-93E6-7FF4D38AEF7E}"/>
              </a:ext>
            </a:extLst>
          </p:cNvPr>
          <p:cNvPicPr>
            <a:picLocks noChangeAspect="1"/>
          </p:cNvPicPr>
          <p:nvPr/>
        </p:nvPicPr>
        <p:blipFill>
          <a:blip r:embed="rId5"/>
          <a:stretch>
            <a:fillRect/>
          </a:stretch>
        </p:blipFill>
        <p:spPr>
          <a:xfrm>
            <a:off x="7141028" y="3338299"/>
            <a:ext cx="4353886" cy="1740073"/>
          </a:xfrm>
          <a:prstGeom prst="rect">
            <a:avLst/>
          </a:prstGeom>
        </p:spPr>
      </p:pic>
      <p:pic>
        <p:nvPicPr>
          <p:cNvPr id="11" name="Picture 10">
            <a:extLst>
              <a:ext uri="{FF2B5EF4-FFF2-40B4-BE49-F238E27FC236}">
                <a16:creationId xmlns:a16="http://schemas.microsoft.com/office/drawing/2014/main" id="{F7AD7BC2-B4CD-724B-ADC8-BE193DF9C76C}"/>
              </a:ext>
            </a:extLst>
          </p:cNvPr>
          <p:cNvPicPr>
            <a:picLocks noChangeAspect="1"/>
          </p:cNvPicPr>
          <p:nvPr/>
        </p:nvPicPr>
        <p:blipFill>
          <a:blip r:embed="rId6"/>
          <a:stretch>
            <a:fillRect/>
          </a:stretch>
        </p:blipFill>
        <p:spPr>
          <a:xfrm>
            <a:off x="7141027" y="5087781"/>
            <a:ext cx="4345081" cy="789491"/>
          </a:xfrm>
          <a:prstGeom prst="rect">
            <a:avLst/>
          </a:prstGeom>
        </p:spPr>
      </p:pic>
    </p:spTree>
    <p:extLst>
      <p:ext uri="{BB962C8B-B14F-4D97-AF65-F5344CB8AC3E}">
        <p14:creationId xmlns:p14="http://schemas.microsoft.com/office/powerpoint/2010/main" val="137478850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FEEBF-B3A9-0942-90FF-A806759F8BA9}"/>
              </a:ext>
            </a:extLst>
          </p:cNvPr>
          <p:cNvSpPr>
            <a:spLocks noGrp="1"/>
          </p:cNvSpPr>
          <p:nvPr>
            <p:ph type="title"/>
          </p:nvPr>
        </p:nvSpPr>
        <p:spPr/>
        <p:txBody>
          <a:bodyPr/>
          <a:lstStyle/>
          <a:p>
            <a:r>
              <a:rPr lang="en-GB"/>
              <a:t>Chapter 1 - systematic review</a:t>
            </a:r>
          </a:p>
        </p:txBody>
      </p:sp>
      <p:pic>
        <p:nvPicPr>
          <p:cNvPr id="5" name="Content Placeholder 4">
            <a:extLst>
              <a:ext uri="{FF2B5EF4-FFF2-40B4-BE49-F238E27FC236}">
                <a16:creationId xmlns:a16="http://schemas.microsoft.com/office/drawing/2014/main" id="{787CF481-BB7E-7943-AE2D-D1AB01DE6AD0}"/>
              </a:ext>
            </a:extLst>
          </p:cNvPr>
          <p:cNvPicPr>
            <a:picLocks noGrp="1" noChangeAspect="1"/>
          </p:cNvPicPr>
          <p:nvPr>
            <p:ph idx="1"/>
          </p:nvPr>
        </p:nvPicPr>
        <p:blipFill>
          <a:blip r:embed="rId3"/>
          <a:stretch>
            <a:fillRect/>
          </a:stretch>
        </p:blipFill>
        <p:spPr>
          <a:xfrm>
            <a:off x="625552" y="3085306"/>
            <a:ext cx="4894384" cy="1898824"/>
          </a:xfrm>
        </p:spPr>
      </p:pic>
      <p:graphicFrame>
        <p:nvGraphicFramePr>
          <p:cNvPr id="9" name="Table 8">
            <a:extLst>
              <a:ext uri="{FF2B5EF4-FFF2-40B4-BE49-F238E27FC236}">
                <a16:creationId xmlns:a16="http://schemas.microsoft.com/office/drawing/2014/main" id="{EA88DFF3-A011-CA45-A989-99FA27AC6E5E}"/>
              </a:ext>
            </a:extLst>
          </p:cNvPr>
          <p:cNvGraphicFramePr>
            <a:graphicFrameLocks noGrp="1"/>
          </p:cNvGraphicFramePr>
          <p:nvPr>
            <p:extLst>
              <p:ext uri="{D42A27DB-BD31-4B8C-83A1-F6EECF244321}">
                <p14:modId xmlns:p14="http://schemas.microsoft.com/office/powerpoint/2010/main" val="2677699467"/>
              </p:ext>
            </p:extLst>
          </p:nvPr>
        </p:nvGraphicFramePr>
        <p:xfrm>
          <a:off x="2834608" y="1514640"/>
          <a:ext cx="6522784" cy="1483360"/>
        </p:xfrm>
        <a:graphic>
          <a:graphicData uri="http://schemas.openxmlformats.org/drawingml/2006/table">
            <a:tbl>
              <a:tblPr firstRow="1" bandRow="1">
                <a:tableStyleId>{2D5ABB26-0587-4C30-8999-92F81FD0307C}</a:tableStyleId>
              </a:tblPr>
              <a:tblGrid>
                <a:gridCol w="1084580">
                  <a:extLst>
                    <a:ext uri="{9D8B030D-6E8A-4147-A177-3AD203B41FA5}">
                      <a16:colId xmlns:a16="http://schemas.microsoft.com/office/drawing/2014/main" val="3051999779"/>
                    </a:ext>
                  </a:extLst>
                </a:gridCol>
                <a:gridCol w="1833880">
                  <a:extLst>
                    <a:ext uri="{9D8B030D-6E8A-4147-A177-3AD203B41FA5}">
                      <a16:colId xmlns:a16="http://schemas.microsoft.com/office/drawing/2014/main" val="3032860107"/>
                    </a:ext>
                  </a:extLst>
                </a:gridCol>
                <a:gridCol w="1808480">
                  <a:extLst>
                    <a:ext uri="{9D8B030D-6E8A-4147-A177-3AD203B41FA5}">
                      <a16:colId xmlns:a16="http://schemas.microsoft.com/office/drawing/2014/main" val="2656810258"/>
                    </a:ext>
                  </a:extLst>
                </a:gridCol>
                <a:gridCol w="1795844">
                  <a:extLst>
                    <a:ext uri="{9D8B030D-6E8A-4147-A177-3AD203B41FA5}">
                      <a16:colId xmlns:a16="http://schemas.microsoft.com/office/drawing/2014/main" val="3945881072"/>
                    </a:ext>
                  </a:extLst>
                </a:gridCol>
              </a:tblGrid>
              <a:tr h="370840">
                <a:tc>
                  <a:txBody>
                    <a:bodyPr/>
                    <a:lstStyle/>
                    <a:p>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MR terms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Adiposity terms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MR &amp; Adiposity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43728839"/>
                  </a:ext>
                </a:extLst>
              </a:tr>
              <a:tr h="370840">
                <a:tc>
                  <a:txBody>
                    <a:bodyPr/>
                    <a:lstStyle/>
                    <a:p>
                      <a:r>
                        <a:rPr lang="en-GB"/>
                        <a:t>Medline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8,001 / 42,142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1,668,470</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1,058 / 3,469</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39173183"/>
                  </a:ext>
                </a:extLst>
              </a:tr>
              <a:tr h="370840">
                <a:tc>
                  <a:txBody>
                    <a:bodyPr/>
                    <a:lstStyle/>
                    <a:p>
                      <a:r>
                        <a:rPr lang="en-GB" err="1"/>
                        <a:t>Embase</a:t>
                      </a:r>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14,164 / 37,037</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1,557,903</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1,928 / 3,564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85270251"/>
                  </a:ext>
                </a:extLst>
              </a:tr>
              <a:tr h="370840">
                <a:tc>
                  <a:txBody>
                    <a:bodyPr/>
                    <a:lstStyle/>
                    <a:p>
                      <a:r>
                        <a:rPr lang="en-GB" err="1"/>
                        <a:t>BiorXiv</a:t>
                      </a:r>
                      <a:endParaRPr lang="en-GB"/>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564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dirty="0"/>
                        <a:t>564</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199067465"/>
                  </a:ext>
                </a:extLst>
              </a:tr>
            </a:tbl>
          </a:graphicData>
        </a:graphic>
      </p:graphicFrame>
      <p:graphicFrame>
        <p:nvGraphicFramePr>
          <p:cNvPr id="10" name="Table 9">
            <a:extLst>
              <a:ext uri="{FF2B5EF4-FFF2-40B4-BE49-F238E27FC236}">
                <a16:creationId xmlns:a16="http://schemas.microsoft.com/office/drawing/2014/main" id="{51561DFC-4DEE-0E49-8C08-C910EA37A433}"/>
              </a:ext>
            </a:extLst>
          </p:cNvPr>
          <p:cNvGraphicFramePr>
            <a:graphicFrameLocks noGrp="1"/>
          </p:cNvGraphicFramePr>
          <p:nvPr>
            <p:extLst>
              <p:ext uri="{D42A27DB-BD31-4B8C-83A1-F6EECF244321}">
                <p14:modId xmlns:p14="http://schemas.microsoft.com/office/powerpoint/2010/main" val="1517021371"/>
              </p:ext>
            </p:extLst>
          </p:nvPr>
        </p:nvGraphicFramePr>
        <p:xfrm>
          <a:off x="5952891" y="3733298"/>
          <a:ext cx="5527909" cy="741680"/>
        </p:xfrm>
        <a:graphic>
          <a:graphicData uri="http://schemas.openxmlformats.org/drawingml/2006/table">
            <a:tbl>
              <a:tblPr firstRow="1" bandRow="1">
                <a:tableStyleId>{2D5ABB26-0587-4C30-8999-92F81FD0307C}</a:tableStyleId>
              </a:tblPr>
              <a:tblGrid>
                <a:gridCol w="1787271">
                  <a:extLst>
                    <a:ext uri="{9D8B030D-6E8A-4147-A177-3AD203B41FA5}">
                      <a16:colId xmlns:a16="http://schemas.microsoft.com/office/drawing/2014/main" val="3247601190"/>
                    </a:ext>
                  </a:extLst>
                </a:gridCol>
                <a:gridCol w="1046480">
                  <a:extLst>
                    <a:ext uri="{9D8B030D-6E8A-4147-A177-3AD203B41FA5}">
                      <a16:colId xmlns:a16="http://schemas.microsoft.com/office/drawing/2014/main" val="3429353345"/>
                    </a:ext>
                  </a:extLst>
                </a:gridCol>
                <a:gridCol w="995680">
                  <a:extLst>
                    <a:ext uri="{9D8B030D-6E8A-4147-A177-3AD203B41FA5}">
                      <a16:colId xmlns:a16="http://schemas.microsoft.com/office/drawing/2014/main" val="3419981508"/>
                    </a:ext>
                  </a:extLst>
                </a:gridCol>
                <a:gridCol w="1698478">
                  <a:extLst>
                    <a:ext uri="{9D8B030D-6E8A-4147-A177-3AD203B41FA5}">
                      <a16:colId xmlns:a16="http://schemas.microsoft.com/office/drawing/2014/main" val="733997861"/>
                    </a:ext>
                  </a:extLst>
                </a:gridCol>
              </a:tblGrid>
              <a:tr h="370840">
                <a:tc>
                  <a:txBody>
                    <a:bodyPr/>
                    <a:lstStyle/>
                    <a:p>
                      <a:pPr algn="ctr"/>
                      <a:r>
                        <a:rPr lang="en-GB" dirty="0"/>
                        <a:t>Titles screened</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Full text</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Review</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t>Meta-analysis</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2072884"/>
                  </a:ext>
                </a:extLst>
              </a:tr>
              <a:tr h="370840">
                <a:tc>
                  <a:txBody>
                    <a:bodyPr/>
                    <a:lstStyle/>
                    <a:p>
                      <a:pPr algn="ctr"/>
                      <a:r>
                        <a:rPr lang="en-GB" dirty="0"/>
                        <a:t>2,511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27</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a:t>7</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a:t>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50964698"/>
                  </a:ext>
                </a:extLst>
              </a:tr>
            </a:tbl>
          </a:graphicData>
        </a:graphic>
      </p:graphicFrame>
      <p:sp>
        <p:nvSpPr>
          <p:cNvPr id="12" name="Content Placeholder 2">
            <a:extLst>
              <a:ext uri="{FF2B5EF4-FFF2-40B4-BE49-F238E27FC236}">
                <a16:creationId xmlns:a16="http://schemas.microsoft.com/office/drawing/2014/main" id="{01444255-36C6-0E4C-8C69-CC8015C4AD56}"/>
              </a:ext>
            </a:extLst>
          </p:cNvPr>
          <p:cNvSpPr txBox="1">
            <a:spLocks/>
          </p:cNvSpPr>
          <p:nvPr/>
        </p:nvSpPr>
        <p:spPr bwMode="auto">
          <a:xfrm>
            <a:off x="599601" y="4992012"/>
            <a:ext cx="4334624" cy="157352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a:lstStyle>
          <a:p>
            <a:pPr eaLnBrk="1" hangingPunct="1"/>
            <a:r>
              <a:rPr lang="en-GB" kern="0" dirty="0"/>
              <a:t>Inclusion</a:t>
            </a:r>
          </a:p>
          <a:p>
            <a:pPr lvl="1" eaLnBrk="1" hangingPunct="1"/>
            <a:r>
              <a:rPr lang="en-GB" kern="0" dirty="0"/>
              <a:t>BMI or </a:t>
            </a:r>
            <a:r>
              <a:rPr lang="en-GB" kern="0" dirty="0" err="1"/>
              <a:t>WHRadjBMI</a:t>
            </a:r>
            <a:endParaRPr lang="en-GB" kern="0" dirty="0"/>
          </a:p>
          <a:p>
            <a:pPr lvl="1" eaLnBrk="1" hangingPunct="1"/>
            <a:r>
              <a:rPr lang="en-GB" kern="0" dirty="0"/>
              <a:t>&amp; CAD, stroke, T2D</a:t>
            </a:r>
          </a:p>
          <a:p>
            <a:pPr lvl="1" eaLnBrk="1" hangingPunct="1"/>
            <a:r>
              <a:rPr lang="en-GB" kern="0" dirty="0"/>
              <a:t>&amp; OR with 95% CI</a:t>
            </a:r>
          </a:p>
        </p:txBody>
      </p:sp>
      <p:sp>
        <p:nvSpPr>
          <p:cNvPr id="13" name="Content Placeholder 2">
            <a:extLst>
              <a:ext uri="{FF2B5EF4-FFF2-40B4-BE49-F238E27FC236}">
                <a16:creationId xmlns:a16="http://schemas.microsoft.com/office/drawing/2014/main" id="{2F0E7209-B5FC-AB49-8863-9BC1181BFFB9}"/>
              </a:ext>
            </a:extLst>
          </p:cNvPr>
          <p:cNvSpPr txBox="1">
            <a:spLocks/>
          </p:cNvSpPr>
          <p:nvPr/>
        </p:nvSpPr>
        <p:spPr bwMode="auto">
          <a:xfrm>
            <a:off x="4225378" y="4984130"/>
            <a:ext cx="7255422" cy="154849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a:lstStyle>
          <a:p>
            <a:pPr eaLnBrk="1" hangingPunct="1"/>
            <a:r>
              <a:rPr lang="en-GB" kern="0" dirty="0"/>
              <a:t>Results (1SD higher BMI) </a:t>
            </a:r>
          </a:p>
          <a:p>
            <a:pPr lvl="1" eaLnBrk="1" hangingPunct="1"/>
            <a:r>
              <a:rPr lang="en-GB" dirty="0"/>
              <a:t>T2D: OR 1.67 (1.3-2.1); P &lt; 0.001; </a:t>
            </a:r>
            <a:r>
              <a:rPr lang="en-GB" i="1" dirty="0"/>
              <a:t>I</a:t>
            </a:r>
            <a:r>
              <a:rPr lang="en-GB" baseline="30000" dirty="0"/>
              <a:t>2</a:t>
            </a:r>
            <a:r>
              <a:rPr lang="en-GB" dirty="0"/>
              <a:t> = 93%; n = 461 871 </a:t>
            </a:r>
          </a:p>
          <a:p>
            <a:pPr lvl="1" eaLnBrk="1" hangingPunct="1"/>
            <a:r>
              <a:rPr lang="en-GB" dirty="0"/>
              <a:t>CAD: OR 1.20 (1-1.4);   P = 0.03; </a:t>
            </a:r>
            <a:r>
              <a:rPr lang="en-GB" i="1" dirty="0"/>
              <a:t>I</a:t>
            </a:r>
            <a:r>
              <a:rPr lang="en-GB" baseline="30000" dirty="0"/>
              <a:t>2</a:t>
            </a:r>
            <a:r>
              <a:rPr lang="en-GB" dirty="0"/>
              <a:t> = 87%; n = 570 261 </a:t>
            </a:r>
          </a:p>
          <a:p>
            <a:pPr lvl="1" eaLnBrk="1" hangingPunct="1"/>
            <a:r>
              <a:rPr lang="en-GB" dirty="0"/>
              <a:t>Stroke: OR 1.02 (1-1.1); P = 0.65; </a:t>
            </a:r>
            <a:r>
              <a:rPr lang="en-GB" i="1" dirty="0"/>
              <a:t>I</a:t>
            </a:r>
            <a:r>
              <a:rPr lang="en-GB" baseline="30000" dirty="0"/>
              <a:t>2</a:t>
            </a:r>
            <a:r>
              <a:rPr lang="en-GB" dirty="0"/>
              <a:t> = 0%; n = 228 816</a:t>
            </a:r>
            <a:endParaRPr lang="en-GB" kern="0" dirty="0"/>
          </a:p>
        </p:txBody>
      </p:sp>
    </p:spTree>
    <p:extLst>
      <p:ext uri="{BB962C8B-B14F-4D97-AF65-F5344CB8AC3E}">
        <p14:creationId xmlns:p14="http://schemas.microsoft.com/office/powerpoint/2010/main" val="129979844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01873-DDC1-144D-896A-9F7E7D98C29A}"/>
              </a:ext>
            </a:extLst>
          </p:cNvPr>
          <p:cNvSpPr>
            <a:spLocks noGrp="1"/>
          </p:cNvSpPr>
          <p:nvPr>
            <p:ph type="title"/>
          </p:nvPr>
        </p:nvSpPr>
        <p:spPr/>
        <p:txBody>
          <a:bodyPr/>
          <a:lstStyle/>
          <a:p>
            <a:r>
              <a:rPr lang="en-GB"/>
              <a:t>Adiposity and metabolites – Peter </a:t>
            </a:r>
            <a:r>
              <a:rPr lang="en-GB" err="1"/>
              <a:t>Wurtz</a:t>
            </a:r>
            <a:endParaRPr lang="en-GB"/>
          </a:p>
        </p:txBody>
      </p:sp>
      <p:sp>
        <p:nvSpPr>
          <p:cNvPr id="3" name="Content Placeholder 2">
            <a:extLst>
              <a:ext uri="{FF2B5EF4-FFF2-40B4-BE49-F238E27FC236}">
                <a16:creationId xmlns:a16="http://schemas.microsoft.com/office/drawing/2014/main" id="{128D4F7F-D87D-A24E-8638-05947265CA59}"/>
              </a:ext>
            </a:extLst>
          </p:cNvPr>
          <p:cNvSpPr>
            <a:spLocks noGrp="1"/>
          </p:cNvSpPr>
          <p:nvPr>
            <p:ph idx="1"/>
          </p:nvPr>
        </p:nvSpPr>
        <p:spPr>
          <a:xfrm>
            <a:off x="609600" y="1897200"/>
            <a:ext cx="6474276" cy="4572000"/>
          </a:xfrm>
        </p:spPr>
        <p:txBody>
          <a:bodyPr/>
          <a:lstStyle/>
          <a:p>
            <a:r>
              <a:rPr lang="en-GB" dirty="0"/>
              <a:t>82 metabolic measures (NMR)</a:t>
            </a:r>
          </a:p>
          <a:p>
            <a:r>
              <a:rPr lang="en-GB" dirty="0"/>
              <a:t>Triangulation approach</a:t>
            </a:r>
          </a:p>
          <a:p>
            <a:pPr lvl="1"/>
            <a:r>
              <a:rPr lang="en-GB" dirty="0"/>
              <a:t>Observational (bi-directional)</a:t>
            </a:r>
          </a:p>
          <a:p>
            <a:pPr lvl="1"/>
            <a:r>
              <a:rPr lang="en-GB" dirty="0"/>
              <a:t>MR (weighted genetic risk score; 32 SNPs)</a:t>
            </a:r>
          </a:p>
          <a:p>
            <a:pPr lvl="1"/>
            <a:r>
              <a:rPr lang="en-GB" dirty="0"/>
              <a:t>Weight change</a:t>
            </a:r>
          </a:p>
          <a:p>
            <a:endParaRPr lang="en-GB" dirty="0"/>
          </a:p>
          <a:p>
            <a:r>
              <a:rPr lang="en-GB" dirty="0" err="1"/>
              <a:t>Obs</a:t>
            </a:r>
            <a:r>
              <a:rPr lang="en-GB" dirty="0"/>
              <a:t> and MR do not significantly differ (p &gt; 0.0005)</a:t>
            </a:r>
          </a:p>
          <a:p>
            <a:r>
              <a:rPr lang="en-GB" dirty="0"/>
              <a:t>MR estimates</a:t>
            </a:r>
          </a:p>
          <a:p>
            <a:pPr lvl="1"/>
            <a:r>
              <a:rPr lang="en-GB" dirty="0"/>
              <a:t>Positive: VLDL and LDL lipids, branched-chain and aromatic amino acids, inflammatory markers, leptin, insulin, and blood pressure. </a:t>
            </a:r>
          </a:p>
          <a:p>
            <a:pPr lvl="1"/>
            <a:r>
              <a:rPr lang="en-GB" dirty="0"/>
              <a:t>Inverse: Large HDL lipid concentration, HDL particle size, sex hormone–binding globulin.</a:t>
            </a:r>
          </a:p>
        </p:txBody>
      </p:sp>
      <p:pic>
        <p:nvPicPr>
          <p:cNvPr id="4" name="Picture 3">
            <a:extLst>
              <a:ext uri="{FF2B5EF4-FFF2-40B4-BE49-F238E27FC236}">
                <a16:creationId xmlns:a16="http://schemas.microsoft.com/office/drawing/2014/main" id="{AF63A3C9-10E1-5344-A76A-5FA8515C3228}"/>
              </a:ext>
            </a:extLst>
          </p:cNvPr>
          <p:cNvPicPr>
            <a:picLocks noChangeAspect="1"/>
          </p:cNvPicPr>
          <p:nvPr/>
        </p:nvPicPr>
        <p:blipFill>
          <a:blip r:embed="rId3"/>
          <a:stretch>
            <a:fillRect/>
          </a:stretch>
        </p:blipFill>
        <p:spPr>
          <a:xfrm>
            <a:off x="7083876" y="0"/>
            <a:ext cx="5102990" cy="6858000"/>
          </a:xfrm>
          <a:prstGeom prst="rect">
            <a:avLst/>
          </a:prstGeom>
        </p:spPr>
      </p:pic>
    </p:spTree>
    <p:extLst>
      <p:ext uri="{BB962C8B-B14F-4D97-AF65-F5344CB8AC3E}">
        <p14:creationId xmlns:p14="http://schemas.microsoft.com/office/powerpoint/2010/main" val="327967760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81F21-E24F-EC42-9DEA-1227F46C1319}"/>
              </a:ext>
            </a:extLst>
          </p:cNvPr>
          <p:cNvSpPr>
            <a:spLocks noGrp="1"/>
          </p:cNvSpPr>
          <p:nvPr>
            <p:ph type="title"/>
          </p:nvPr>
        </p:nvSpPr>
        <p:spPr/>
        <p:txBody>
          <a:bodyPr/>
          <a:lstStyle/>
          <a:p>
            <a:r>
              <a:rPr lang="en-GB"/>
              <a:t>Measures of adiposity and metabolites – step one</a:t>
            </a:r>
          </a:p>
        </p:txBody>
      </p:sp>
      <p:pic>
        <p:nvPicPr>
          <p:cNvPr id="7" name="Picture 6">
            <a:extLst>
              <a:ext uri="{FF2B5EF4-FFF2-40B4-BE49-F238E27FC236}">
                <a16:creationId xmlns:a16="http://schemas.microsoft.com/office/drawing/2014/main" id="{8D8ED998-B736-184D-9E82-DB175CDAD975}"/>
              </a:ext>
            </a:extLst>
          </p:cNvPr>
          <p:cNvPicPr>
            <a:picLocks noChangeAspect="1"/>
          </p:cNvPicPr>
          <p:nvPr/>
        </p:nvPicPr>
        <p:blipFill>
          <a:blip r:embed="rId3"/>
          <a:stretch>
            <a:fillRect/>
          </a:stretch>
        </p:blipFill>
        <p:spPr>
          <a:xfrm>
            <a:off x="6456040" y="1484784"/>
            <a:ext cx="5024760" cy="5024760"/>
          </a:xfrm>
          <a:prstGeom prst="rect">
            <a:avLst/>
          </a:prstGeom>
        </p:spPr>
      </p:pic>
      <p:pic>
        <p:nvPicPr>
          <p:cNvPr id="11" name="Content Placeholder 10">
            <a:extLst>
              <a:ext uri="{FF2B5EF4-FFF2-40B4-BE49-F238E27FC236}">
                <a16:creationId xmlns:a16="http://schemas.microsoft.com/office/drawing/2014/main" id="{FC3672C5-133B-734C-B010-4FB86545698C}"/>
              </a:ext>
            </a:extLst>
          </p:cNvPr>
          <p:cNvPicPr>
            <a:picLocks noGrp="1" noChangeAspect="1"/>
          </p:cNvPicPr>
          <p:nvPr>
            <p:ph idx="1"/>
          </p:nvPr>
        </p:nvPicPr>
        <p:blipFill>
          <a:blip r:embed="rId4"/>
          <a:stretch>
            <a:fillRect/>
          </a:stretch>
        </p:blipFill>
        <p:spPr>
          <a:xfrm>
            <a:off x="609600" y="1484784"/>
            <a:ext cx="5126360" cy="5126360"/>
          </a:xfrm>
        </p:spPr>
      </p:pic>
      <p:sp>
        <p:nvSpPr>
          <p:cNvPr id="12" name="TextBox 11">
            <a:extLst>
              <a:ext uri="{FF2B5EF4-FFF2-40B4-BE49-F238E27FC236}">
                <a16:creationId xmlns:a16="http://schemas.microsoft.com/office/drawing/2014/main" id="{944F8D4E-9C91-A34E-BA92-69329325BEA2}"/>
              </a:ext>
            </a:extLst>
          </p:cNvPr>
          <p:cNvSpPr txBox="1"/>
          <p:nvPr/>
        </p:nvSpPr>
        <p:spPr>
          <a:xfrm>
            <a:off x="5812763" y="1916832"/>
            <a:ext cx="184730" cy="461665"/>
          </a:xfrm>
          <a:prstGeom prst="rect">
            <a:avLst/>
          </a:prstGeom>
          <a:noFill/>
        </p:spPr>
        <p:txBody>
          <a:bodyPr wrap="none" rtlCol="0">
            <a:spAutoFit/>
          </a:bodyPr>
          <a:lstStyle/>
          <a:p>
            <a:endParaRPr lang="en-GB"/>
          </a:p>
        </p:txBody>
      </p:sp>
      <p:sp>
        <p:nvSpPr>
          <p:cNvPr id="13" name="Content Placeholder 2">
            <a:extLst>
              <a:ext uri="{FF2B5EF4-FFF2-40B4-BE49-F238E27FC236}">
                <a16:creationId xmlns:a16="http://schemas.microsoft.com/office/drawing/2014/main" id="{88B7708E-D749-7F43-92F5-7DE5F43A47F3}"/>
              </a:ext>
            </a:extLst>
          </p:cNvPr>
          <p:cNvSpPr txBox="1">
            <a:spLocks/>
          </p:cNvSpPr>
          <p:nvPr/>
        </p:nvSpPr>
        <p:spPr bwMode="auto">
          <a:xfrm>
            <a:off x="5248855" y="4293096"/>
            <a:ext cx="1312545" cy="14401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a:lstStyle>
          <a:p>
            <a:pPr marL="0" indent="0" algn="ctr" eaLnBrk="1" hangingPunct="1">
              <a:buNone/>
            </a:pPr>
            <a:r>
              <a:rPr lang="en-GB" kern="0">
                <a:solidFill>
                  <a:srgbClr val="0070C0"/>
                </a:solidFill>
              </a:rPr>
              <a:t>BMI</a:t>
            </a:r>
          </a:p>
          <a:p>
            <a:pPr marL="0" indent="0" algn="ctr" eaLnBrk="1" hangingPunct="1">
              <a:buNone/>
            </a:pPr>
            <a:r>
              <a:rPr lang="en-GB" kern="0">
                <a:solidFill>
                  <a:srgbClr val="00B050"/>
                </a:solidFill>
              </a:rPr>
              <a:t>WHR</a:t>
            </a:r>
          </a:p>
          <a:p>
            <a:pPr marL="0" indent="0" algn="ctr" eaLnBrk="1" hangingPunct="1">
              <a:buNone/>
            </a:pPr>
            <a:r>
              <a:rPr lang="en-GB" kern="0">
                <a:solidFill>
                  <a:srgbClr val="FFC000"/>
                </a:solidFill>
              </a:rPr>
              <a:t>BF</a:t>
            </a:r>
          </a:p>
          <a:p>
            <a:pPr marL="0" indent="0" algn="ctr" eaLnBrk="1" hangingPunct="1">
              <a:buNone/>
            </a:pPr>
            <a:r>
              <a:rPr lang="en-GB" kern="0">
                <a:solidFill>
                  <a:srgbClr val="FF0000"/>
                </a:solidFill>
              </a:rPr>
              <a:t>P &lt; 0.05</a:t>
            </a:r>
          </a:p>
        </p:txBody>
      </p:sp>
      <p:sp>
        <p:nvSpPr>
          <p:cNvPr id="14" name="Content Placeholder 2">
            <a:extLst>
              <a:ext uri="{FF2B5EF4-FFF2-40B4-BE49-F238E27FC236}">
                <a16:creationId xmlns:a16="http://schemas.microsoft.com/office/drawing/2014/main" id="{B7381C2C-AE1F-DC4A-9EAD-244AF97BEC48}"/>
              </a:ext>
            </a:extLst>
          </p:cNvPr>
          <p:cNvSpPr txBox="1">
            <a:spLocks/>
          </p:cNvSpPr>
          <p:nvPr/>
        </p:nvSpPr>
        <p:spPr bwMode="auto">
          <a:xfrm>
            <a:off x="551384" y="1484784"/>
            <a:ext cx="1512168" cy="144016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a:lstStyle>
          <a:p>
            <a:pPr marL="0" indent="0" eaLnBrk="1" hangingPunct="1">
              <a:buNone/>
            </a:pPr>
            <a:r>
              <a:rPr lang="en-GB" kern="0"/>
              <a:t>Mass spec</a:t>
            </a:r>
          </a:p>
          <a:p>
            <a:pPr marL="0" indent="0" eaLnBrk="1" hangingPunct="1">
              <a:buNone/>
            </a:pPr>
            <a:r>
              <a:rPr lang="en-GB" kern="0"/>
              <a:t>452/275</a:t>
            </a:r>
          </a:p>
        </p:txBody>
      </p:sp>
      <p:sp>
        <p:nvSpPr>
          <p:cNvPr id="15" name="Content Placeholder 2">
            <a:extLst>
              <a:ext uri="{FF2B5EF4-FFF2-40B4-BE49-F238E27FC236}">
                <a16:creationId xmlns:a16="http://schemas.microsoft.com/office/drawing/2014/main" id="{501FC10E-21CD-5747-8D4A-222B47706216}"/>
              </a:ext>
            </a:extLst>
          </p:cNvPr>
          <p:cNvSpPr txBox="1">
            <a:spLocks/>
          </p:cNvSpPr>
          <p:nvPr/>
        </p:nvSpPr>
        <p:spPr bwMode="auto">
          <a:xfrm>
            <a:off x="7824192" y="1428800"/>
            <a:ext cx="3656608" cy="1136104"/>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a:lstStyle>
          <a:p>
            <a:pPr marL="0" indent="0" algn="r" eaLnBrk="1" hangingPunct="1">
              <a:buNone/>
            </a:pPr>
            <a:r>
              <a:rPr lang="en-GB" kern="0"/>
              <a:t>Nuclear Magnetic Resonance</a:t>
            </a:r>
          </a:p>
          <a:p>
            <a:pPr marL="0" indent="0" algn="r" eaLnBrk="1" hangingPunct="1">
              <a:buNone/>
            </a:pPr>
            <a:r>
              <a:rPr lang="en-GB" kern="0"/>
              <a:t>123</a:t>
            </a:r>
          </a:p>
        </p:txBody>
      </p:sp>
    </p:spTree>
    <p:extLst>
      <p:ext uri="{BB962C8B-B14F-4D97-AF65-F5344CB8AC3E}">
        <p14:creationId xmlns:p14="http://schemas.microsoft.com/office/powerpoint/2010/main" val="227817472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9B2B1-8717-D74F-A818-B2AA3315F259}"/>
              </a:ext>
            </a:extLst>
          </p:cNvPr>
          <p:cNvSpPr>
            <a:spLocks noGrp="1"/>
          </p:cNvSpPr>
          <p:nvPr>
            <p:ph type="title"/>
          </p:nvPr>
        </p:nvSpPr>
        <p:spPr/>
        <p:txBody>
          <a:bodyPr/>
          <a:lstStyle/>
          <a:p>
            <a:endParaRPr lang="en-GB"/>
          </a:p>
        </p:txBody>
      </p:sp>
      <p:pic>
        <p:nvPicPr>
          <p:cNvPr id="9" name="Content Placeholder 8">
            <a:extLst>
              <a:ext uri="{FF2B5EF4-FFF2-40B4-BE49-F238E27FC236}">
                <a16:creationId xmlns:a16="http://schemas.microsoft.com/office/drawing/2014/main" id="{3E1C0D88-F0F5-D443-9829-97BE67D824FC}"/>
              </a:ext>
            </a:extLst>
          </p:cNvPr>
          <p:cNvPicPr>
            <a:picLocks noGrp="1" noChangeAspect="1"/>
          </p:cNvPicPr>
          <p:nvPr>
            <p:ph idx="1"/>
          </p:nvPr>
        </p:nvPicPr>
        <p:blipFill>
          <a:blip r:embed="rId3"/>
          <a:stretch>
            <a:fillRect/>
          </a:stretch>
        </p:blipFill>
        <p:spPr>
          <a:xfrm>
            <a:off x="2315581" y="20784"/>
            <a:ext cx="7560839" cy="6816433"/>
          </a:xfrm>
        </p:spPr>
      </p:pic>
    </p:spTree>
    <p:extLst>
      <p:ext uri="{BB962C8B-B14F-4D97-AF65-F5344CB8AC3E}">
        <p14:creationId xmlns:p14="http://schemas.microsoft.com/office/powerpoint/2010/main" val="838123897"/>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07D88-D1E3-C943-8AB1-496A5C14CAA6}"/>
              </a:ext>
            </a:extLst>
          </p:cNvPr>
          <p:cNvSpPr>
            <a:spLocks noGrp="1"/>
          </p:cNvSpPr>
          <p:nvPr>
            <p:ph type="title"/>
          </p:nvPr>
        </p:nvSpPr>
        <p:spPr/>
        <p:txBody>
          <a:bodyPr/>
          <a:lstStyle/>
          <a:p>
            <a:r>
              <a:rPr lang="en-GB"/>
              <a:t>Measures of adiposity and metabolites – step-two</a:t>
            </a:r>
          </a:p>
        </p:txBody>
      </p:sp>
      <p:pic>
        <p:nvPicPr>
          <p:cNvPr id="4" name="Content Placeholder 10">
            <a:extLst>
              <a:ext uri="{FF2B5EF4-FFF2-40B4-BE49-F238E27FC236}">
                <a16:creationId xmlns:a16="http://schemas.microsoft.com/office/drawing/2014/main" id="{3E202178-9C8E-ED4A-851D-B24B804C6C14}"/>
              </a:ext>
            </a:extLst>
          </p:cNvPr>
          <p:cNvPicPr>
            <a:picLocks noChangeAspect="1"/>
          </p:cNvPicPr>
          <p:nvPr/>
        </p:nvPicPr>
        <p:blipFill>
          <a:blip r:embed="rId3"/>
          <a:stretch>
            <a:fillRect/>
          </a:stretch>
        </p:blipFill>
        <p:spPr bwMode="auto">
          <a:xfrm>
            <a:off x="609600" y="1484784"/>
            <a:ext cx="5126360" cy="5126360"/>
          </a:xfrm>
          <a:prstGeom prst="rect">
            <a:avLst/>
          </a:prstGeom>
          <a:noFill/>
          <a:ln w="9525">
            <a:noFill/>
            <a:miter lim="800000"/>
            <a:headEnd/>
            <a:tailEnd/>
          </a:ln>
          <a:effectLst/>
        </p:spPr>
      </p:pic>
      <p:sp>
        <p:nvSpPr>
          <p:cNvPr id="9" name="Rectangle 8">
            <a:extLst>
              <a:ext uri="{FF2B5EF4-FFF2-40B4-BE49-F238E27FC236}">
                <a16:creationId xmlns:a16="http://schemas.microsoft.com/office/drawing/2014/main" id="{DF9E9DFA-0943-1A42-B80F-0C416F50A368}"/>
              </a:ext>
            </a:extLst>
          </p:cNvPr>
          <p:cNvSpPr/>
          <p:nvPr/>
        </p:nvSpPr>
        <p:spPr bwMode="auto">
          <a:xfrm>
            <a:off x="6273795" y="3471900"/>
            <a:ext cx="1368152" cy="1152128"/>
          </a:xfrm>
          <a:prstGeom prst="rect">
            <a:avLst/>
          </a:prstGeom>
          <a:solidFill>
            <a:schemeClr val="tx1"/>
          </a:solidFill>
          <a:ln w="5080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pitchFamily="-1" charset="0"/>
            </a:endParaRPr>
          </a:p>
        </p:txBody>
      </p:sp>
      <p:cxnSp>
        <p:nvCxnSpPr>
          <p:cNvPr id="12" name="Straight Arrow Connector 11">
            <a:extLst>
              <a:ext uri="{FF2B5EF4-FFF2-40B4-BE49-F238E27FC236}">
                <a16:creationId xmlns:a16="http://schemas.microsoft.com/office/drawing/2014/main" id="{FEFC5A94-CE5E-9D47-8079-55E0058C894D}"/>
              </a:ext>
            </a:extLst>
          </p:cNvPr>
          <p:cNvCxnSpPr>
            <a:cxnSpLocks/>
            <a:stCxn id="9" idx="3"/>
          </p:cNvCxnSpPr>
          <p:nvPr/>
        </p:nvCxnSpPr>
        <p:spPr bwMode="auto">
          <a:xfrm>
            <a:off x="7641947" y="4047964"/>
            <a:ext cx="542285" cy="0"/>
          </a:xfrm>
          <a:prstGeom prst="straightConnector1">
            <a:avLst/>
          </a:prstGeom>
          <a:solidFill>
            <a:schemeClr val="accent1"/>
          </a:solidFill>
          <a:ln w="88900" cap="flat" cmpd="sng" algn="ctr">
            <a:solidFill>
              <a:srgbClr val="0070C0"/>
            </a:solidFill>
            <a:prstDash val="solid"/>
            <a:round/>
            <a:headEnd type="none" w="med" len="med"/>
            <a:tailEnd type="triangle"/>
          </a:ln>
          <a:effectLst/>
        </p:spPr>
      </p:cxnSp>
      <p:cxnSp>
        <p:nvCxnSpPr>
          <p:cNvPr id="6" name="Straight Arrow Connector 5">
            <a:extLst>
              <a:ext uri="{FF2B5EF4-FFF2-40B4-BE49-F238E27FC236}">
                <a16:creationId xmlns:a16="http://schemas.microsoft.com/office/drawing/2014/main" id="{B537A8D0-014A-F848-9261-CB9AE32D8621}"/>
              </a:ext>
            </a:extLst>
          </p:cNvPr>
          <p:cNvCxnSpPr>
            <a:cxnSpLocks/>
            <a:stCxn id="4" idx="3"/>
            <a:endCxn id="9" idx="1"/>
          </p:cNvCxnSpPr>
          <p:nvPr/>
        </p:nvCxnSpPr>
        <p:spPr bwMode="auto">
          <a:xfrm>
            <a:off x="5735960" y="4047964"/>
            <a:ext cx="537835" cy="0"/>
          </a:xfrm>
          <a:prstGeom prst="straightConnector1">
            <a:avLst/>
          </a:prstGeom>
          <a:solidFill>
            <a:schemeClr val="accent1"/>
          </a:solidFill>
          <a:ln w="88900" cap="flat" cmpd="sng" algn="ctr">
            <a:solidFill>
              <a:srgbClr val="0070C0"/>
            </a:solidFill>
            <a:prstDash val="solid"/>
            <a:round/>
            <a:headEnd type="none" w="med" len="med"/>
            <a:tailEnd type="triangle"/>
          </a:ln>
          <a:effectLst/>
        </p:spPr>
      </p:cxnSp>
      <p:sp>
        <p:nvSpPr>
          <p:cNvPr id="27" name="Content Placeholder 2">
            <a:extLst>
              <a:ext uri="{FF2B5EF4-FFF2-40B4-BE49-F238E27FC236}">
                <a16:creationId xmlns:a16="http://schemas.microsoft.com/office/drawing/2014/main" id="{BBDCCD8C-8203-D24C-8FB6-3F3EB8D36C5A}"/>
              </a:ext>
            </a:extLst>
          </p:cNvPr>
          <p:cNvSpPr>
            <a:spLocks noGrp="1"/>
          </p:cNvSpPr>
          <p:nvPr>
            <p:ph idx="1"/>
          </p:nvPr>
        </p:nvSpPr>
        <p:spPr>
          <a:xfrm>
            <a:off x="8179782" y="3709374"/>
            <a:ext cx="1372602" cy="677180"/>
          </a:xfrm>
        </p:spPr>
        <p:txBody>
          <a:bodyPr/>
          <a:lstStyle/>
          <a:p>
            <a:pPr marL="0" indent="0" algn="ctr">
              <a:buNone/>
            </a:pPr>
            <a:r>
              <a:rPr lang="en-GB"/>
              <a:t>Metabolite SNPs</a:t>
            </a:r>
          </a:p>
        </p:txBody>
      </p:sp>
      <p:cxnSp>
        <p:nvCxnSpPr>
          <p:cNvPr id="28" name="Straight Arrow Connector 27">
            <a:extLst>
              <a:ext uri="{FF2B5EF4-FFF2-40B4-BE49-F238E27FC236}">
                <a16:creationId xmlns:a16="http://schemas.microsoft.com/office/drawing/2014/main" id="{22FD3A14-0557-BF48-A4C8-DD6915813207}"/>
              </a:ext>
            </a:extLst>
          </p:cNvPr>
          <p:cNvCxnSpPr>
            <a:cxnSpLocks/>
            <a:stCxn id="27" idx="3"/>
          </p:cNvCxnSpPr>
          <p:nvPr/>
        </p:nvCxnSpPr>
        <p:spPr bwMode="auto">
          <a:xfrm>
            <a:off x="9552384" y="4047964"/>
            <a:ext cx="542285" cy="0"/>
          </a:xfrm>
          <a:prstGeom prst="straightConnector1">
            <a:avLst/>
          </a:prstGeom>
          <a:solidFill>
            <a:schemeClr val="accent1"/>
          </a:solidFill>
          <a:ln w="88900" cap="flat" cmpd="sng" algn="ctr">
            <a:solidFill>
              <a:srgbClr val="0070C0"/>
            </a:solidFill>
            <a:prstDash val="solid"/>
            <a:round/>
            <a:headEnd type="none" w="med" len="med"/>
            <a:tailEnd type="triangle"/>
          </a:ln>
          <a:effectLst/>
        </p:spPr>
      </p:cxnSp>
      <p:sp>
        <p:nvSpPr>
          <p:cNvPr id="30" name="Content Placeholder 2">
            <a:extLst>
              <a:ext uri="{FF2B5EF4-FFF2-40B4-BE49-F238E27FC236}">
                <a16:creationId xmlns:a16="http://schemas.microsoft.com/office/drawing/2014/main" id="{DD5FDDCB-A08F-B049-A913-8BE9CFFDF9A6}"/>
              </a:ext>
            </a:extLst>
          </p:cNvPr>
          <p:cNvSpPr txBox="1">
            <a:spLocks/>
          </p:cNvSpPr>
          <p:nvPr/>
        </p:nvSpPr>
        <p:spPr bwMode="auto">
          <a:xfrm>
            <a:off x="10108198" y="3848027"/>
            <a:ext cx="1372602" cy="39987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891" indent="-342891" algn="l" rtl="0" fontAlgn="base">
              <a:spcBef>
                <a:spcPct val="20000"/>
              </a:spcBef>
              <a:spcAft>
                <a:spcPct val="0"/>
              </a:spcAft>
              <a:buClr>
                <a:schemeClr val="tx2"/>
              </a:buClr>
              <a:buChar char="•"/>
              <a:defRPr sz="2000">
                <a:solidFill>
                  <a:schemeClr val="tx1"/>
                </a:solidFill>
                <a:latin typeface="+mn-lt"/>
                <a:ea typeface="+mn-ea"/>
                <a:cs typeface="+mn-cs"/>
              </a:defRPr>
            </a:lvl1pPr>
            <a:lvl2pPr marL="742932" indent="-285744" algn="l" rtl="0" fontAlgn="base">
              <a:spcBef>
                <a:spcPct val="20000"/>
              </a:spcBef>
              <a:spcAft>
                <a:spcPct val="0"/>
              </a:spcAft>
              <a:buClr>
                <a:schemeClr val="tx2"/>
              </a:buClr>
              <a:buChar char="•"/>
              <a:defRPr sz="2000">
                <a:solidFill>
                  <a:schemeClr val="tx1"/>
                </a:solidFill>
                <a:latin typeface="+mn-lt"/>
                <a:ea typeface="ＭＳ Ｐゴシック" pitchFamily="-1" charset="-128"/>
              </a:defRPr>
            </a:lvl2pPr>
            <a:lvl3pPr marL="114297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3pPr>
            <a:lvl4pPr marL="1562061" indent="-228594" algn="l" rtl="0" fontAlgn="base">
              <a:spcBef>
                <a:spcPct val="20000"/>
              </a:spcBef>
              <a:spcAft>
                <a:spcPct val="0"/>
              </a:spcAft>
              <a:buClr>
                <a:schemeClr val="tx2"/>
              </a:buClr>
              <a:buChar char="–"/>
              <a:defRPr>
                <a:solidFill>
                  <a:schemeClr val="tx1"/>
                </a:solidFill>
                <a:latin typeface="+mn-lt"/>
                <a:ea typeface="ＭＳ Ｐゴシック" pitchFamily="-1" charset="-128"/>
              </a:defRPr>
            </a:lvl4pPr>
            <a:lvl5pPr marL="1981150" indent="-228594" algn="l" rtl="0" fontAlgn="base">
              <a:spcBef>
                <a:spcPct val="20000"/>
              </a:spcBef>
              <a:spcAft>
                <a:spcPct val="0"/>
              </a:spcAft>
              <a:buClr>
                <a:schemeClr val="tx2"/>
              </a:buClr>
              <a:buChar char="»"/>
              <a:defRPr i="1">
                <a:solidFill>
                  <a:schemeClr val="tx1"/>
                </a:solidFill>
                <a:latin typeface="+mn-lt"/>
                <a:ea typeface="ＭＳ Ｐゴシック" pitchFamily="-1" charset="-128"/>
              </a:defRPr>
            </a:lvl5pPr>
            <a:lvl6pPr marL="2438339"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6pPr>
            <a:lvl7pPr marL="2895528"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7pPr>
            <a:lvl8pPr marL="3352716"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8pPr>
            <a:lvl9pPr marL="3809905" indent="-228594" algn="l" rtl="0" fontAlgn="base">
              <a:spcBef>
                <a:spcPct val="20000"/>
              </a:spcBef>
              <a:spcAft>
                <a:spcPct val="0"/>
              </a:spcAft>
              <a:buClr>
                <a:srgbClr val="920049"/>
              </a:buClr>
              <a:buChar char="»"/>
              <a:defRPr i="1">
                <a:solidFill>
                  <a:schemeClr val="tx1"/>
                </a:solidFill>
                <a:latin typeface="+mn-lt"/>
                <a:ea typeface="ＭＳ Ｐゴシック" pitchFamily="-1" charset="-128"/>
              </a:defRPr>
            </a:lvl9pPr>
          </a:lstStyle>
          <a:p>
            <a:pPr marL="0" indent="0" algn="ctr" eaLnBrk="1" hangingPunct="1">
              <a:buFontTx/>
              <a:buNone/>
            </a:pPr>
            <a:r>
              <a:rPr lang="en-GB" kern="0"/>
              <a:t>Disease</a:t>
            </a:r>
          </a:p>
          <a:p>
            <a:pPr marL="0" indent="0" algn="ctr" eaLnBrk="1" hangingPunct="1">
              <a:buFontTx/>
              <a:buNone/>
            </a:pPr>
            <a:endParaRPr lang="en-GB" kern="0"/>
          </a:p>
        </p:txBody>
      </p:sp>
    </p:spTree>
    <p:extLst>
      <p:ext uri="{BB962C8B-B14F-4D97-AF65-F5344CB8AC3E}">
        <p14:creationId xmlns:p14="http://schemas.microsoft.com/office/powerpoint/2010/main" val="1426421670"/>
      </p:ext>
    </p:extLst>
  </p:cSld>
  <p:clrMapOvr>
    <a:masterClrMapping/>
  </p:clrMapOvr>
  <p:transition spd="med"/>
</p:sld>
</file>

<file path=ppt/theme/theme1.xml><?xml version="1.0" encoding="utf-8"?>
<a:theme xmlns:a="http://schemas.openxmlformats.org/drawingml/2006/main" name="EU WARM GRAY Powerpoint Template">
  <a:themeElements>
    <a:clrScheme name="MRC">
      <a:dk1>
        <a:sysClr val="windowText" lastClr="000000"/>
      </a:dk1>
      <a:lt1>
        <a:sysClr val="window" lastClr="FFFFFF"/>
      </a:lt1>
      <a:dk2>
        <a:srgbClr val="21677E"/>
      </a:dk2>
      <a:lt2>
        <a:srgbClr val="EEECE1"/>
      </a:lt2>
      <a:accent1>
        <a:srgbClr val="8A7967"/>
      </a:accent1>
      <a:accent2>
        <a:srgbClr val="21677E"/>
      </a:accent2>
      <a:accent3>
        <a:srgbClr val="6A3B77"/>
      </a:accent3>
      <a:accent4>
        <a:srgbClr val="822F5A"/>
      </a:accent4>
      <a:accent5>
        <a:srgbClr val="D07232"/>
      </a:accent5>
      <a:accent6>
        <a:srgbClr val="B5D334"/>
      </a:accent6>
      <a:hlink>
        <a:srgbClr val="21677E"/>
      </a:hlink>
      <a:folHlink>
        <a:srgbClr val="6A3B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 charset="0"/>
          </a:defRPr>
        </a:defPPr>
      </a:lstStyle>
    </a:lnDef>
  </a:objectDefaults>
  <a:extraClrSchemeLst>
    <a:extraClrScheme>
      <a:clrScheme name="Powerpoint_template_CT_WG10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owerpoint_template_CT_WG10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owerpoint_template_CT_WG10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owerpoint_template_CT_WG10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owerpoint_template_CT_WG10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owerpoint_template_CT_WG10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owerpoint_template_CT_WG10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3" id="{E74724C8-4949-0B42-95F1-A226A7EA5688}" vid="{94F5C2F2-2CCB-AD45-9FCF-E7D135FE1A65}"/>
    </a:ext>
  </a:extLst>
</a:theme>
</file>

<file path=ppt/theme/theme2.xml><?xml version="1.0" encoding="utf-8"?>
<a:theme xmlns:a="http://schemas.openxmlformats.org/drawingml/2006/main" name="Office Theme">
  <a:themeElements>
    <a:clrScheme name="MRC">
      <a:dk1>
        <a:sysClr val="windowText" lastClr="000000"/>
      </a:dk1>
      <a:lt1>
        <a:sysClr val="window" lastClr="FFFFFF"/>
      </a:lt1>
      <a:dk2>
        <a:srgbClr val="21677E"/>
      </a:dk2>
      <a:lt2>
        <a:srgbClr val="EEECE1"/>
      </a:lt2>
      <a:accent1>
        <a:srgbClr val="8A7967"/>
      </a:accent1>
      <a:accent2>
        <a:srgbClr val="21677E"/>
      </a:accent2>
      <a:accent3>
        <a:srgbClr val="6A3B77"/>
      </a:accent3>
      <a:accent4>
        <a:srgbClr val="822F5A"/>
      </a:accent4>
      <a:accent5>
        <a:srgbClr val="D07232"/>
      </a:accent5>
      <a:accent6>
        <a:srgbClr val="B5D334"/>
      </a:accent6>
      <a:hlink>
        <a:srgbClr val="21677E"/>
      </a:hlink>
      <a:folHlink>
        <a:srgbClr val="6A3B7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3" id="{E74724C8-4949-0B42-95F1-A226A7EA5688}" vid="{A3417251-F2E3-2E47-BC81-0175711C2E56}"/>
    </a:ext>
  </a:extLst>
</a:theme>
</file>

<file path=ppt/theme/theme3.xml><?xml version="1.0" encoding="utf-8"?>
<a:theme xmlns:a="http://schemas.openxmlformats.org/drawingml/2006/main" name="MRC slides template">
  <a:themeElements>
    <a:clrScheme name="MRC">
      <a:dk1>
        <a:sysClr val="windowText" lastClr="000000"/>
      </a:dk1>
      <a:lt1>
        <a:sysClr val="window" lastClr="FFFFFF"/>
      </a:lt1>
      <a:dk2>
        <a:srgbClr val="21677E"/>
      </a:dk2>
      <a:lt2>
        <a:srgbClr val="EEECE1"/>
      </a:lt2>
      <a:accent1>
        <a:srgbClr val="8A7967"/>
      </a:accent1>
      <a:accent2>
        <a:srgbClr val="21677E"/>
      </a:accent2>
      <a:accent3>
        <a:srgbClr val="6A3B77"/>
      </a:accent3>
      <a:accent4>
        <a:srgbClr val="822F5A"/>
      </a:accent4>
      <a:accent5>
        <a:srgbClr val="D07232"/>
      </a:accent5>
      <a:accent6>
        <a:srgbClr val="B5D334"/>
      </a:accent6>
      <a:hlink>
        <a:srgbClr val="21677E"/>
      </a:hlink>
      <a:folHlink>
        <a:srgbClr val="6A3B77"/>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 charset="0"/>
          </a:defRPr>
        </a:defPPr>
      </a:lstStyle>
    </a:spDef>
    <a:lnDef>
      <a:spPr bwMode="auto">
        <a:xfrm>
          <a:off x="0" y="0"/>
          <a:ext cx="1" cy="1"/>
        </a:xfrm>
        <a:custGeom>
          <a:avLst/>
          <a:gdLst/>
          <a:ahLst/>
          <a:cxnLst/>
          <a:rect l="0" t="0" r="0" b="0"/>
          <a:pathLst/>
        </a:custGeom>
        <a:solidFill>
          <a:schemeClr val="accent1"/>
        </a:solidFill>
        <a:ln w="5080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pitchFamily="-1" charset="0"/>
          </a:defRPr>
        </a:defPPr>
      </a:lstStyle>
    </a:lnDef>
  </a:objectDefaults>
  <a:extraClrSchemeLst>
    <a:extraClrScheme>
      <a:clrScheme name="MRC slides template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MRC slides templa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MRC slides template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MRC slides template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MRC slides te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MRC slides te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MRC slides te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23" id="{E74724C8-4949-0B42-95F1-A226A7EA5688}" vid="{8C264E45-7A0C-674B-A362-C03DF4EB7636}"/>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EU WARM GRAY Powerpoint Template</Template>
  <TotalTime>2919</TotalTime>
  <Words>2240</Words>
  <Application>Microsoft Macintosh PowerPoint</Application>
  <PresentationFormat>Widescreen</PresentationFormat>
  <Paragraphs>424</Paragraphs>
  <Slides>16</Slides>
  <Notes>13</Notes>
  <HiddenSlides>0</HiddenSlides>
  <MMClips>1</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16</vt:i4>
      </vt:variant>
    </vt:vector>
  </HeadingPairs>
  <TitlesOfParts>
    <vt:vector size="26" baseType="lpstr">
      <vt:lpstr>ＭＳ Ｐゴシック</vt:lpstr>
      <vt:lpstr>Arial</vt:lpstr>
      <vt:lpstr>Calibri</vt:lpstr>
      <vt:lpstr>Candara</vt:lpstr>
      <vt:lpstr>Times</vt:lpstr>
      <vt:lpstr>Times New Roman</vt:lpstr>
      <vt:lpstr>Verdana</vt:lpstr>
      <vt:lpstr>EU WARM GRAY Powerpoint Template</vt:lpstr>
      <vt:lpstr>Office Theme</vt:lpstr>
      <vt:lpstr>MRC slides template</vt:lpstr>
      <vt:lpstr>Annual review – year 1</vt:lpstr>
      <vt:lpstr>Genome wide association study of glycosuria</vt:lpstr>
      <vt:lpstr>Genome wide association study of glycosuria</vt:lpstr>
      <vt:lpstr>Genome wide association study of glycosuria</vt:lpstr>
      <vt:lpstr>Chapter 1 - systematic review</vt:lpstr>
      <vt:lpstr>Adiposity and metabolites – Peter Wurtz</vt:lpstr>
      <vt:lpstr>Measures of adiposity and metabolites – step one</vt:lpstr>
      <vt:lpstr>PowerPoint Presentation</vt:lpstr>
      <vt:lpstr>Measures of adiposity and metabolites – step-two</vt:lpstr>
      <vt:lpstr>MR visualisation tool</vt:lpstr>
      <vt:lpstr>Ongoing and future work</vt:lpstr>
      <vt:lpstr>Training etc.</vt:lpstr>
      <vt:lpstr>Acknowledgements</vt:lpstr>
      <vt:lpstr>GWAS</vt:lpstr>
      <vt:lpstr>GWAS</vt:lpstr>
      <vt:lpstr>Mendelian randomization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Annual review – year 1</dc:title>
  <dc:creator>Matthew Lee</dc:creator>
  <cp:lastModifiedBy>Matthew Lee</cp:lastModifiedBy>
  <cp:revision>2</cp:revision>
  <cp:lastPrinted>2002-07-16T15:27:40Z</cp:lastPrinted>
  <dcterms:created xsi:type="dcterms:W3CDTF">2018-11-21T09:40:13Z</dcterms:created>
  <dcterms:modified xsi:type="dcterms:W3CDTF">2018-11-23T10:19:27Z</dcterms:modified>
</cp:coreProperties>
</file>